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518"/>
  </p:notesMasterIdLst>
  <p:sldIdLst>
    <p:sldId id="257" r:id="rId2"/>
    <p:sldId id="1040" r:id="rId3"/>
    <p:sldId id="621" r:id="rId4"/>
    <p:sldId id="615" r:id="rId5"/>
    <p:sldId id="506" r:id="rId6"/>
    <p:sldId id="791" r:id="rId7"/>
    <p:sldId id="793" r:id="rId8"/>
    <p:sldId id="285" r:id="rId9"/>
    <p:sldId id="286" r:id="rId10"/>
    <p:sldId id="1287" r:id="rId11"/>
    <p:sldId id="291" r:id="rId12"/>
    <p:sldId id="1506" r:id="rId13"/>
    <p:sldId id="829" r:id="rId14"/>
    <p:sldId id="673" r:id="rId15"/>
    <p:sldId id="674" r:id="rId16"/>
    <p:sldId id="1510" r:id="rId17"/>
    <p:sldId id="1511" r:id="rId18"/>
    <p:sldId id="1508" r:id="rId19"/>
    <p:sldId id="1507" r:id="rId20"/>
    <p:sldId id="1126" r:id="rId21"/>
    <p:sldId id="1509" r:id="rId22"/>
    <p:sldId id="379" r:id="rId23"/>
    <p:sldId id="1474" r:id="rId24"/>
    <p:sldId id="1475" r:id="rId25"/>
    <p:sldId id="1476" r:id="rId26"/>
    <p:sldId id="1477" r:id="rId27"/>
    <p:sldId id="1478" r:id="rId28"/>
    <p:sldId id="1494" r:id="rId29"/>
    <p:sldId id="1479" r:id="rId30"/>
    <p:sldId id="1480" r:id="rId31"/>
    <p:sldId id="1481" r:id="rId32"/>
    <p:sldId id="386" r:id="rId33"/>
    <p:sldId id="1498" r:id="rId34"/>
    <p:sldId id="654" r:id="rId35"/>
    <p:sldId id="397" r:id="rId36"/>
    <p:sldId id="1499" r:id="rId37"/>
    <p:sldId id="657" r:id="rId38"/>
    <p:sldId id="851" r:id="rId39"/>
    <p:sldId id="331" r:id="rId40"/>
    <p:sldId id="1205" r:id="rId41"/>
    <p:sldId id="914" r:id="rId42"/>
    <p:sldId id="852" r:id="rId43"/>
    <p:sldId id="1245" r:id="rId44"/>
    <p:sldId id="1156" r:id="rId45"/>
    <p:sldId id="1465" r:id="rId46"/>
    <p:sldId id="1466" r:id="rId47"/>
    <p:sldId id="1394" r:id="rId48"/>
    <p:sldId id="1395" r:id="rId49"/>
    <p:sldId id="1401" r:id="rId50"/>
    <p:sldId id="1402" r:id="rId51"/>
    <p:sldId id="1244" r:id="rId52"/>
    <p:sldId id="1285" r:id="rId53"/>
    <p:sldId id="1159" r:id="rId54"/>
    <p:sldId id="686" r:id="rId55"/>
    <p:sldId id="1207" r:id="rId56"/>
    <p:sldId id="1356" r:id="rId57"/>
    <p:sldId id="1357" r:id="rId58"/>
    <p:sldId id="302" r:id="rId59"/>
    <p:sldId id="1421" r:id="rId60"/>
    <p:sldId id="1130" r:id="rId61"/>
    <p:sldId id="1203" r:id="rId62"/>
    <p:sldId id="1263" r:id="rId63"/>
    <p:sldId id="1265" r:id="rId64"/>
    <p:sldId id="305" r:id="rId65"/>
    <p:sldId id="1266" r:id="rId66"/>
    <p:sldId id="306" r:id="rId67"/>
    <p:sldId id="308" r:id="rId68"/>
    <p:sldId id="1131" r:id="rId69"/>
    <p:sldId id="1267" r:id="rId70"/>
    <p:sldId id="1132" r:id="rId71"/>
    <p:sldId id="1268" r:id="rId72"/>
    <p:sldId id="1133" r:id="rId73"/>
    <p:sldId id="313" r:id="rId74"/>
    <p:sldId id="1204" r:id="rId75"/>
    <p:sldId id="1134" r:id="rId76"/>
    <p:sldId id="1242" r:id="rId77"/>
    <p:sldId id="1289" r:id="rId78"/>
    <p:sldId id="1135" r:id="rId79"/>
    <p:sldId id="1136" r:id="rId80"/>
    <p:sldId id="1209" r:id="rId81"/>
    <p:sldId id="1269" r:id="rId82"/>
    <p:sldId id="1137" r:id="rId83"/>
    <p:sldId id="1270" r:id="rId84"/>
    <p:sldId id="1138" r:id="rId85"/>
    <p:sldId id="1139" r:id="rId86"/>
    <p:sldId id="1140" r:id="rId87"/>
    <p:sldId id="1078" r:id="rId88"/>
    <p:sldId id="1141" r:id="rId89"/>
    <p:sldId id="1142" r:id="rId90"/>
    <p:sldId id="1143" r:id="rId91"/>
    <p:sldId id="1388" r:id="rId92"/>
    <p:sldId id="1154" r:id="rId93"/>
    <p:sldId id="1144" r:id="rId94"/>
    <p:sldId id="1155" r:id="rId95"/>
    <p:sldId id="1145" r:id="rId96"/>
    <p:sldId id="1146" r:id="rId97"/>
    <p:sldId id="1147" r:id="rId98"/>
    <p:sldId id="1061" r:id="rId99"/>
    <p:sldId id="1062" r:id="rId100"/>
    <p:sldId id="1063" r:id="rId101"/>
    <p:sldId id="1253" r:id="rId102"/>
    <p:sldId id="1254" r:id="rId103"/>
    <p:sldId id="1255" r:id="rId104"/>
    <p:sldId id="1256" r:id="rId105"/>
    <p:sldId id="1500" r:id="rId106"/>
    <p:sldId id="1501" r:id="rId107"/>
    <p:sldId id="1257" r:id="rId108"/>
    <p:sldId id="1258" r:id="rId109"/>
    <p:sldId id="1259" r:id="rId110"/>
    <p:sldId id="1260" r:id="rId111"/>
    <p:sldId id="1261" r:id="rId112"/>
    <p:sldId id="1170" r:id="rId113"/>
    <p:sldId id="1064" r:id="rId114"/>
    <p:sldId id="1065" r:id="rId115"/>
    <p:sldId id="1447" r:id="rId116"/>
    <p:sldId id="1358" r:id="rId117"/>
    <p:sldId id="1425" r:id="rId118"/>
    <p:sldId id="1441" r:id="rId119"/>
    <p:sldId id="1392" r:id="rId120"/>
    <p:sldId id="1420" r:id="rId121"/>
    <p:sldId id="360" r:id="rId122"/>
    <p:sldId id="801" r:id="rId123"/>
    <p:sldId id="1262" r:id="rId124"/>
    <p:sldId id="362" r:id="rId125"/>
    <p:sldId id="507" r:id="rId126"/>
    <p:sldId id="591" r:id="rId127"/>
    <p:sldId id="385" r:id="rId128"/>
    <p:sldId id="1125" r:id="rId129"/>
    <p:sldId id="387" r:id="rId130"/>
    <p:sldId id="388" r:id="rId131"/>
    <p:sldId id="527" r:id="rId132"/>
    <p:sldId id="529" r:id="rId133"/>
    <p:sldId id="393" r:id="rId134"/>
    <p:sldId id="395" r:id="rId135"/>
    <p:sldId id="947" r:id="rId136"/>
    <p:sldId id="1424" r:id="rId137"/>
    <p:sldId id="702" r:id="rId138"/>
    <p:sldId id="531" r:id="rId139"/>
    <p:sldId id="1362" r:id="rId140"/>
    <p:sldId id="1363" r:id="rId141"/>
    <p:sldId id="949" r:id="rId142"/>
    <p:sldId id="950" r:id="rId143"/>
    <p:sldId id="853" r:id="rId144"/>
    <p:sldId id="1102" r:id="rId145"/>
    <p:sldId id="816" r:id="rId146"/>
    <p:sldId id="414" r:id="rId147"/>
    <p:sldId id="545" r:id="rId148"/>
    <p:sldId id="533" r:id="rId149"/>
    <p:sldId id="534" r:id="rId150"/>
    <p:sldId id="542" r:id="rId151"/>
    <p:sldId id="543" r:id="rId152"/>
    <p:sldId id="1361" r:id="rId153"/>
    <p:sldId id="544" r:id="rId154"/>
    <p:sldId id="1295" r:id="rId155"/>
    <p:sldId id="546" r:id="rId156"/>
    <p:sldId id="522" r:id="rId157"/>
    <p:sldId id="523" r:id="rId158"/>
    <p:sldId id="809" r:id="rId159"/>
    <p:sldId id="526" r:id="rId160"/>
    <p:sldId id="1387" r:id="rId161"/>
    <p:sldId id="524" r:id="rId162"/>
    <p:sldId id="548" r:id="rId163"/>
    <p:sldId id="646" r:id="rId164"/>
    <p:sldId id="647" r:id="rId165"/>
    <p:sldId id="773" r:id="rId166"/>
    <p:sldId id="772" r:id="rId167"/>
    <p:sldId id="549" r:id="rId168"/>
    <p:sldId id="550" r:id="rId169"/>
    <p:sldId id="547" r:id="rId170"/>
    <p:sldId id="515" r:id="rId171"/>
    <p:sldId id="516" r:id="rId172"/>
    <p:sldId id="517" r:id="rId173"/>
    <p:sldId id="551" r:id="rId174"/>
    <p:sldId id="554" r:id="rId175"/>
    <p:sldId id="555" r:id="rId176"/>
    <p:sldId id="1386" r:id="rId177"/>
    <p:sldId id="558" r:id="rId178"/>
    <p:sldId id="1467" r:id="rId179"/>
    <p:sldId id="1468" r:id="rId180"/>
    <p:sldId id="1419" r:id="rId181"/>
    <p:sldId id="562" r:id="rId182"/>
    <p:sldId id="563" r:id="rId183"/>
    <p:sldId id="1296" r:id="rId184"/>
    <p:sldId id="1335" r:id="rId185"/>
    <p:sldId id="1336" r:id="rId186"/>
    <p:sldId id="625" r:id="rId187"/>
    <p:sldId id="1150" r:id="rId188"/>
    <p:sldId id="1240" r:id="rId189"/>
    <p:sldId id="1414" r:id="rId190"/>
    <p:sldId id="1444" r:id="rId191"/>
    <p:sldId id="1152" r:id="rId192"/>
    <p:sldId id="1153" r:id="rId193"/>
    <p:sldId id="436" r:id="rId194"/>
    <p:sldId id="402" r:id="rId195"/>
    <p:sldId id="403" r:id="rId196"/>
    <p:sldId id="404" r:id="rId197"/>
    <p:sldId id="1075" r:id="rId198"/>
    <p:sldId id="1076" r:id="rId199"/>
    <p:sldId id="1219" r:id="rId200"/>
    <p:sldId id="421" r:id="rId201"/>
    <p:sldId id="564" r:id="rId202"/>
    <p:sldId id="1364" r:id="rId203"/>
    <p:sldId id="826" r:id="rId204"/>
    <p:sldId id="566" r:id="rId205"/>
    <p:sldId id="1211" r:id="rId206"/>
    <p:sldId id="1430" r:id="rId207"/>
    <p:sldId id="1460" r:id="rId208"/>
    <p:sldId id="820" r:id="rId209"/>
    <p:sldId id="821" r:id="rId210"/>
    <p:sldId id="1077" r:id="rId211"/>
    <p:sldId id="1177" r:id="rId212"/>
    <p:sldId id="798" r:id="rId213"/>
    <p:sldId id="1215" r:id="rId214"/>
    <p:sldId id="1427" r:id="rId215"/>
    <p:sldId id="1225" r:id="rId216"/>
    <p:sldId id="1212" r:id="rId217"/>
    <p:sldId id="1213" r:id="rId218"/>
    <p:sldId id="1216" r:id="rId219"/>
    <p:sldId id="1210" r:id="rId220"/>
    <p:sldId id="1151" r:id="rId221"/>
    <p:sldId id="1217" r:id="rId222"/>
    <p:sldId id="1226" r:id="rId223"/>
    <p:sldId id="443" r:id="rId224"/>
    <p:sldId id="445" r:id="rId225"/>
    <p:sldId id="446" r:id="rId226"/>
    <p:sldId id="1293" r:id="rId227"/>
    <p:sldId id="1403" r:id="rId228"/>
    <p:sldId id="1290" r:id="rId229"/>
    <p:sldId id="1294" r:id="rId230"/>
    <p:sldId id="1283" r:id="rId231"/>
    <p:sldId id="1292" r:id="rId232"/>
    <p:sldId id="440" r:id="rId233"/>
    <p:sldId id="823" r:id="rId234"/>
    <p:sldId id="570" r:id="rId235"/>
    <p:sldId id="827" r:id="rId236"/>
    <p:sldId id="453" r:id="rId237"/>
    <p:sldId id="574" r:id="rId238"/>
    <p:sldId id="838" r:id="rId239"/>
    <p:sldId id="839" r:id="rId240"/>
    <p:sldId id="1271" r:id="rId241"/>
    <p:sldId id="1059" r:id="rId242"/>
    <p:sldId id="1060" r:id="rId243"/>
    <p:sldId id="1418" r:id="rId244"/>
    <p:sldId id="576" r:id="rId245"/>
    <p:sldId id="824" r:id="rId246"/>
    <p:sldId id="577" r:id="rId247"/>
    <p:sldId id="935" r:id="rId248"/>
    <p:sldId id="371" r:id="rId249"/>
    <p:sldId id="575" r:id="rId250"/>
    <p:sldId id="1426" r:id="rId251"/>
    <p:sldId id="1165" r:id="rId252"/>
    <p:sldId id="1166" r:id="rId253"/>
    <p:sldId id="937" r:id="rId254"/>
    <p:sldId id="894" r:id="rId255"/>
    <p:sldId id="532" r:id="rId256"/>
    <p:sldId id="1167" r:id="rId257"/>
    <p:sldId id="1168" r:id="rId258"/>
    <p:sldId id="587" r:id="rId259"/>
    <p:sldId id="675" r:id="rId260"/>
    <p:sldId id="588" r:id="rId261"/>
    <p:sldId id="997" r:id="rId262"/>
    <p:sldId id="856" r:id="rId263"/>
    <p:sldId id="857" r:id="rId264"/>
    <p:sldId id="706" r:id="rId265"/>
    <p:sldId id="589" r:id="rId266"/>
    <p:sldId id="998" r:id="rId267"/>
    <p:sldId id="707" r:id="rId268"/>
    <p:sldId id="815" r:id="rId269"/>
    <p:sldId id="1410" r:id="rId270"/>
    <p:sldId id="979" r:id="rId271"/>
    <p:sldId id="982" r:id="rId272"/>
    <p:sldId id="983" r:id="rId273"/>
    <p:sldId id="975" r:id="rId274"/>
    <p:sldId id="708" r:id="rId275"/>
    <p:sldId id="593" r:id="rId276"/>
    <p:sldId id="709" r:id="rId277"/>
    <p:sldId id="594" r:id="rId278"/>
    <p:sldId id="710" r:id="rId279"/>
    <p:sldId id="607" r:id="rId280"/>
    <p:sldId id="336" r:id="rId281"/>
    <p:sldId id="337" r:id="rId282"/>
    <p:sldId id="748" r:id="rId283"/>
    <p:sldId id="1034" r:id="rId284"/>
    <p:sldId id="508" r:id="rId285"/>
    <p:sldId id="622" r:id="rId286"/>
    <p:sldId id="1194" r:id="rId287"/>
    <p:sldId id="989" r:id="rId288"/>
    <p:sldId id="1228" r:id="rId289"/>
    <p:sldId id="987" r:id="rId290"/>
    <p:sldId id="623" r:id="rId291"/>
    <p:sldId id="1035" r:id="rId292"/>
    <p:sldId id="1196" r:id="rId293"/>
    <p:sldId id="990" r:id="rId294"/>
    <p:sldId id="991" r:id="rId295"/>
    <p:sldId id="1224" r:id="rId296"/>
    <p:sldId id="627" r:id="rId297"/>
    <p:sldId id="628" r:id="rId298"/>
    <p:sldId id="1036" r:id="rId299"/>
    <p:sldId id="626" r:id="rId300"/>
    <p:sldId id="992" r:id="rId301"/>
    <p:sldId id="1037" r:id="rId302"/>
    <p:sldId id="629" r:id="rId303"/>
    <p:sldId id="1274" r:id="rId304"/>
    <p:sldId id="1038" r:id="rId305"/>
    <p:sldId id="630" r:id="rId306"/>
    <p:sldId id="1039" r:id="rId307"/>
    <p:sldId id="1082" r:id="rId308"/>
    <p:sldId id="1197" r:id="rId309"/>
    <p:sldId id="818" r:id="rId310"/>
    <p:sldId id="1199" r:id="rId311"/>
    <p:sldId id="1081" r:id="rId312"/>
    <p:sldId id="631" r:id="rId313"/>
    <p:sldId id="993" r:id="rId314"/>
    <p:sldId id="1083" r:id="rId315"/>
    <p:sldId id="1198" r:id="rId316"/>
    <p:sldId id="913" r:id="rId317"/>
    <p:sldId id="1200" r:id="rId318"/>
    <p:sldId id="1085" r:id="rId319"/>
    <p:sldId id="1201" r:id="rId320"/>
    <p:sldId id="994" r:id="rId321"/>
    <p:sldId id="1272" r:id="rId322"/>
    <p:sldId id="1084" r:id="rId323"/>
    <p:sldId id="751" r:id="rId324"/>
    <p:sldId id="352" r:id="rId325"/>
    <p:sldId id="1275" r:id="rId326"/>
    <p:sldId id="633" r:id="rId327"/>
    <p:sldId id="521" r:id="rId328"/>
    <p:sldId id="1337" r:id="rId329"/>
    <p:sldId id="1160" r:id="rId330"/>
    <p:sldId id="1340" r:id="rId331"/>
    <p:sldId id="1352" r:id="rId332"/>
    <p:sldId id="368" r:id="rId333"/>
    <p:sldId id="636" r:id="rId334"/>
    <p:sldId id="663" r:id="rId335"/>
    <p:sldId id="664" r:id="rId336"/>
    <p:sldId id="637" r:id="rId337"/>
    <p:sldId id="638" r:id="rId338"/>
    <p:sldId id="712" r:id="rId339"/>
    <p:sldId id="713" r:id="rId340"/>
    <p:sldId id="714" r:id="rId341"/>
    <p:sldId id="836" r:id="rId342"/>
    <p:sldId id="837" r:id="rId343"/>
    <p:sldId id="342" r:id="rId344"/>
    <p:sldId id="1067" r:id="rId345"/>
    <p:sldId id="1473" r:id="rId346"/>
    <p:sldId id="1343" r:id="rId347"/>
    <p:sldId id="1068" r:id="rId348"/>
    <p:sldId id="727" r:id="rId349"/>
    <p:sldId id="728" r:id="rId350"/>
    <p:sldId id="781" r:id="rId351"/>
    <p:sldId id="1007" r:id="rId352"/>
    <p:sldId id="730" r:id="rId353"/>
    <p:sldId id="1264" r:id="rId354"/>
    <p:sldId id="1448" r:id="rId355"/>
    <p:sldId id="1449" r:id="rId356"/>
    <p:sldId id="1450" r:id="rId357"/>
    <p:sldId id="1157" r:id="rId358"/>
    <p:sldId id="1158" r:id="rId359"/>
    <p:sldId id="775" r:id="rId360"/>
    <p:sldId id="354" r:id="rId361"/>
    <p:sldId id="735" r:id="rId362"/>
    <p:sldId id="738" r:id="rId363"/>
    <p:sldId id="774" r:id="rId364"/>
    <p:sldId id="1453" r:id="rId365"/>
    <p:sldId id="737" r:id="rId366"/>
    <p:sldId id="740" r:id="rId367"/>
    <p:sldId id="683" r:id="rId368"/>
    <p:sldId id="684" r:id="rId369"/>
    <p:sldId id="682" r:id="rId370"/>
    <p:sldId id="1405" r:id="rId371"/>
    <p:sldId id="1434" r:id="rId372"/>
    <p:sldId id="1432" r:id="rId373"/>
    <p:sldId id="1385" r:id="rId374"/>
    <p:sldId id="1433" r:id="rId375"/>
    <p:sldId id="1438" r:id="rId376"/>
    <p:sldId id="1439" r:id="rId377"/>
    <p:sldId id="1440" r:id="rId378"/>
    <p:sldId id="1431" r:id="rId379"/>
    <p:sldId id="1436" r:id="rId380"/>
    <p:sldId id="968" r:id="rId381"/>
    <p:sldId id="969" r:id="rId382"/>
    <p:sldId id="609" r:id="rId383"/>
    <p:sldId id="610" r:id="rId384"/>
    <p:sldId id="703" r:id="rId385"/>
    <p:sldId id="611" r:id="rId386"/>
    <p:sldId id="612" r:id="rId387"/>
    <p:sldId id="704" r:id="rId388"/>
    <p:sldId id="613" r:id="rId389"/>
    <p:sldId id="705" r:id="rId390"/>
    <p:sldId id="614" r:id="rId391"/>
    <p:sldId id="1045" r:id="rId392"/>
    <p:sldId id="1382" r:id="rId393"/>
    <p:sldId id="1492" r:id="rId394"/>
    <p:sldId id="986" r:id="rId395"/>
    <p:sldId id="427" r:id="rId396"/>
    <p:sldId id="689" r:id="rId397"/>
    <p:sldId id="731" r:id="rId398"/>
    <p:sldId id="732" r:id="rId399"/>
    <p:sldId id="758" r:id="rId400"/>
    <p:sldId id="759" r:id="rId401"/>
    <p:sldId id="1417" r:id="rId402"/>
    <p:sldId id="916" r:id="rId403"/>
    <p:sldId id="917" r:id="rId404"/>
    <p:sldId id="840" r:id="rId405"/>
    <p:sldId id="841" r:id="rId406"/>
    <p:sldId id="939" r:id="rId407"/>
    <p:sldId id="766" r:id="rId408"/>
    <p:sldId id="767" r:id="rId409"/>
    <p:sldId id="776" r:id="rId410"/>
    <p:sldId id="752" r:id="rId411"/>
    <p:sldId id="753" r:id="rId412"/>
    <p:sldId id="764" r:id="rId413"/>
    <p:sldId id="765" r:id="rId414"/>
    <p:sldId id="1472" r:id="rId415"/>
    <p:sldId id="874" r:id="rId416"/>
    <p:sldId id="946" r:id="rId417"/>
    <p:sldId id="943" r:id="rId418"/>
    <p:sldId id="755" r:id="rId419"/>
    <p:sldId id="754" r:id="rId420"/>
    <p:sldId id="670" r:id="rId421"/>
    <p:sldId id="1347" r:id="rId422"/>
    <p:sldId id="777" r:id="rId423"/>
    <p:sldId id="762" r:id="rId424"/>
    <p:sldId id="763" r:id="rId425"/>
    <p:sldId id="769" r:id="rId426"/>
    <p:sldId id="1398" r:id="rId427"/>
    <p:sldId id="770" r:id="rId428"/>
    <p:sldId id="873" r:id="rId429"/>
    <p:sldId id="875" r:id="rId430"/>
    <p:sldId id="1469" r:id="rId431"/>
    <p:sldId id="1412" r:id="rId432"/>
    <p:sldId id="583" r:id="rId433"/>
    <p:sldId id="584" r:id="rId434"/>
    <p:sldId id="585" r:id="rId435"/>
    <p:sldId id="1069" r:id="rId436"/>
    <p:sldId id="1442" r:id="rId437"/>
    <p:sldId id="952" r:id="rId438"/>
    <p:sldId id="1348" r:id="rId439"/>
    <p:sldId id="1349" r:id="rId440"/>
    <p:sldId id="1396" r:id="rId441"/>
    <p:sldId id="1397" r:id="rId442"/>
    <p:sldId id="1350" r:id="rId443"/>
    <p:sldId id="761" r:id="rId444"/>
    <p:sldId id="1404" r:id="rId445"/>
    <p:sldId id="861" r:id="rId446"/>
    <p:sldId id="862" r:id="rId447"/>
    <p:sldId id="756" r:id="rId448"/>
    <p:sldId id="771" r:id="rId449"/>
    <p:sldId id="876" r:id="rId450"/>
    <p:sldId id="1471" r:id="rId451"/>
    <p:sldId id="1393" r:id="rId452"/>
    <p:sldId id="1389" r:id="rId453"/>
    <p:sldId id="1457" r:id="rId454"/>
    <p:sldId id="1458" r:id="rId455"/>
    <p:sldId id="1459" r:id="rId456"/>
    <p:sldId id="1505" r:id="rId457"/>
    <p:sldId id="1428" r:id="rId458"/>
    <p:sldId id="778" r:id="rId459"/>
    <p:sldId id="779" r:id="rId460"/>
    <p:sldId id="834" r:id="rId461"/>
    <p:sldId id="780" r:id="rId462"/>
    <p:sldId id="833" r:id="rId463"/>
    <p:sldId id="783" r:id="rId464"/>
    <p:sldId id="880" r:id="rId465"/>
    <p:sldId id="881" r:id="rId466"/>
    <p:sldId id="879" r:id="rId467"/>
    <p:sldId id="866" r:id="rId468"/>
    <p:sldId id="1341" r:id="rId469"/>
    <p:sldId id="1390" r:id="rId470"/>
    <p:sldId id="1391" r:id="rId471"/>
    <p:sldId id="878" r:id="rId472"/>
    <p:sldId id="867" r:id="rId473"/>
    <p:sldId id="868" r:id="rId474"/>
    <p:sldId id="870" r:id="rId475"/>
    <p:sldId id="1241" r:id="rId476"/>
    <p:sldId id="1411" r:id="rId477"/>
    <p:sldId id="869" r:id="rId478"/>
    <p:sldId id="1342" r:id="rId479"/>
    <p:sldId id="1367" r:id="rId480"/>
    <p:sldId id="1377" r:id="rId481"/>
    <p:sldId id="1379" r:id="rId482"/>
    <p:sldId id="1368" r:id="rId483"/>
    <p:sldId id="1369" r:id="rId484"/>
    <p:sldId id="1380" r:id="rId485"/>
    <p:sldId id="1381" r:id="rId486"/>
    <p:sldId id="1370" r:id="rId487"/>
    <p:sldId id="1371" r:id="rId488"/>
    <p:sldId id="1372" r:id="rId489"/>
    <p:sldId id="1373" r:id="rId490"/>
    <p:sldId id="1374" r:id="rId491"/>
    <p:sldId id="1375" r:id="rId492"/>
    <p:sldId id="1033" r:id="rId493"/>
    <p:sldId id="1021" r:id="rId494"/>
    <p:sldId id="1022" r:id="rId495"/>
    <p:sldId id="1023" r:id="rId496"/>
    <p:sldId id="1024" r:id="rId497"/>
    <p:sldId id="1025" r:id="rId498"/>
    <p:sldId id="1027" r:id="rId499"/>
    <p:sldId id="1028" r:id="rId500"/>
    <p:sldId id="1029" r:id="rId501"/>
    <p:sldId id="1030" r:id="rId502"/>
    <p:sldId id="1032" r:id="rId503"/>
    <p:sldId id="1031" r:id="rId504"/>
    <p:sldId id="885" r:id="rId505"/>
    <p:sldId id="1074" r:id="rId506"/>
    <p:sldId id="976" r:id="rId507"/>
    <p:sldId id="933" r:id="rId508"/>
    <p:sldId id="954" r:id="rId509"/>
    <p:sldId id="788" r:id="rId510"/>
    <p:sldId id="1502" r:id="rId511"/>
    <p:sldId id="1456" r:id="rId512"/>
    <p:sldId id="1489" r:id="rId513"/>
    <p:sldId id="1503" r:id="rId514"/>
    <p:sldId id="1493" r:id="rId515"/>
    <p:sldId id="1495" r:id="rId516"/>
    <p:sldId id="1504" r:id="rId5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D8603"/>
    <a:srgbClr val="840FF9"/>
    <a:srgbClr val="EAE2DA"/>
    <a:srgbClr val="39AE0A"/>
    <a:srgbClr val="F63122"/>
    <a:srgbClr val="CAA496"/>
    <a:srgbClr val="41C60C"/>
    <a:srgbClr val="5E4C34"/>
    <a:srgbClr val="7E007E"/>
    <a:srgbClr val="16440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382" autoAdjust="0"/>
    <p:restoredTop sz="86405" autoAdjust="0"/>
  </p:normalViewPr>
  <p:slideViewPr>
    <p:cSldViewPr>
      <p:cViewPr>
        <p:scale>
          <a:sx n="75" d="100"/>
          <a:sy n="75" d="100"/>
        </p:scale>
        <p:origin x="1022" y="144"/>
      </p:cViewPr>
      <p:guideLst>
        <p:guide orient="horz" pos="2160"/>
        <p:guide pos="3840"/>
      </p:guideLst>
    </p:cSldViewPr>
  </p:slideViewPr>
  <p:outlineViewPr>
    <p:cViewPr>
      <p:scale>
        <a:sx n="33" d="100"/>
        <a:sy n="33" d="100"/>
      </p:scale>
      <p:origin x="0" y="-6744"/>
    </p:cViewPr>
  </p:outlineViewPr>
  <p:notesTextViewPr>
    <p:cViewPr>
      <p:scale>
        <a:sx n="200" d="100"/>
        <a:sy n="200" d="100"/>
      </p:scale>
      <p:origin x="0" y="0"/>
    </p:cViewPr>
  </p:notesTextViewPr>
  <p:sorterViewPr>
    <p:cViewPr>
      <p:scale>
        <a:sx n="100" d="100"/>
        <a:sy n="100" d="100"/>
      </p:scale>
      <p:origin x="0" y="-206502"/>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324" Type="http://schemas.openxmlformats.org/officeDocument/2006/relationships/slide" Target="slides/slide323.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theme" Target="theme/theme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212" Type="http://schemas.openxmlformats.org/officeDocument/2006/relationships/slide" Target="slides/slide211.xml"/><Relationship Id="rId254" Type="http://schemas.openxmlformats.org/officeDocument/2006/relationships/slide" Target="slides/slide253.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223" Type="http://schemas.openxmlformats.org/officeDocument/2006/relationships/slide" Target="slides/slide222.xml"/><Relationship Id="rId430" Type="http://schemas.openxmlformats.org/officeDocument/2006/relationships/slide" Target="slides/slide429.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125" Type="http://schemas.openxmlformats.org/officeDocument/2006/relationships/slide" Target="slides/slide124.xml"/><Relationship Id="rId167" Type="http://schemas.openxmlformats.org/officeDocument/2006/relationships/slide" Target="slides/slide166.xml"/><Relationship Id="rId332" Type="http://schemas.openxmlformats.org/officeDocument/2006/relationships/slide" Target="slides/slide331.xml"/><Relationship Id="rId374" Type="http://schemas.openxmlformats.org/officeDocument/2006/relationships/slide" Target="slides/slide373.xml"/><Relationship Id="rId71" Type="http://schemas.openxmlformats.org/officeDocument/2006/relationships/slide" Target="slides/slide70.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76" Type="http://schemas.openxmlformats.org/officeDocument/2006/relationships/slide" Target="slides/slide275.xml"/><Relationship Id="rId441" Type="http://schemas.openxmlformats.org/officeDocument/2006/relationships/slide" Target="slides/slide440.xml"/><Relationship Id="rId483" Type="http://schemas.openxmlformats.org/officeDocument/2006/relationships/slide" Target="slides/slide482.xml"/><Relationship Id="rId40" Type="http://schemas.openxmlformats.org/officeDocument/2006/relationships/slide" Target="slides/slide39.xml"/><Relationship Id="rId136" Type="http://schemas.openxmlformats.org/officeDocument/2006/relationships/slide" Target="slides/slide135.xml"/><Relationship Id="rId178" Type="http://schemas.openxmlformats.org/officeDocument/2006/relationships/slide" Target="slides/slide177.xml"/><Relationship Id="rId301" Type="http://schemas.openxmlformats.org/officeDocument/2006/relationships/slide" Target="slides/slide300.xml"/><Relationship Id="rId343" Type="http://schemas.openxmlformats.org/officeDocument/2006/relationships/slide" Target="slides/slide342.xml"/><Relationship Id="rId82" Type="http://schemas.openxmlformats.org/officeDocument/2006/relationships/slide" Target="slides/slide81.xml"/><Relationship Id="rId203" Type="http://schemas.openxmlformats.org/officeDocument/2006/relationships/slide" Target="slides/slide202.xml"/><Relationship Id="rId385" Type="http://schemas.openxmlformats.org/officeDocument/2006/relationships/slide" Target="slides/slide384.xml"/><Relationship Id="rId245" Type="http://schemas.openxmlformats.org/officeDocument/2006/relationships/slide" Target="slides/slide244.xml"/><Relationship Id="rId287" Type="http://schemas.openxmlformats.org/officeDocument/2006/relationships/slide" Target="slides/slide286.xml"/><Relationship Id="rId410" Type="http://schemas.openxmlformats.org/officeDocument/2006/relationships/slide" Target="slides/slide409.xml"/><Relationship Id="rId452" Type="http://schemas.openxmlformats.org/officeDocument/2006/relationships/slide" Target="slides/slide451.xml"/><Relationship Id="rId494" Type="http://schemas.openxmlformats.org/officeDocument/2006/relationships/slide" Target="slides/slide493.xml"/><Relationship Id="rId508" Type="http://schemas.openxmlformats.org/officeDocument/2006/relationships/slide" Target="slides/slide507.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519" Type="http://schemas.openxmlformats.org/officeDocument/2006/relationships/commentAuthors" Target="commentAuthors.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127" Type="http://schemas.openxmlformats.org/officeDocument/2006/relationships/slide" Target="slides/slide126.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viewProps" Target="viewProps.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tableStyles" Target="tableStyles.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220" Type="http://schemas.openxmlformats.org/officeDocument/2006/relationships/slide" Target="slides/slide219.xml"/><Relationship Id="rId458" Type="http://schemas.openxmlformats.org/officeDocument/2006/relationships/slide" Target="slides/slide457.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202" Type="http://schemas.openxmlformats.org/officeDocument/2006/relationships/slide" Target="slides/slide201.xml"/><Relationship Id="rId244" Type="http://schemas.openxmlformats.org/officeDocument/2006/relationships/slide" Target="slides/slide243.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notesMaster" Target="notesMasters/notesMaster1.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72" Type="http://schemas.openxmlformats.org/officeDocument/2006/relationships/slide" Target="slides/slide71.xml"/><Relationship Id="rId375" Type="http://schemas.openxmlformats.org/officeDocument/2006/relationships/slide" Target="slides/slide374.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presProps" Target="presProps.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226" Type="http://schemas.openxmlformats.org/officeDocument/2006/relationships/slide" Target="slides/slide225.xml"/><Relationship Id="rId433" Type="http://schemas.openxmlformats.org/officeDocument/2006/relationships/slide" Target="slides/slide43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06-05-2023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6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39</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81</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83</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92</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94</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136</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142</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172</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204</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225</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226</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227</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228</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229</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230</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231</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279</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289</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297</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299</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300</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58</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327</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372</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373</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374</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442</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466</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59</a:t>
            </a:fld>
            <a:endParaRPr lang="en-IN"/>
          </a:p>
        </p:txBody>
      </p:sp>
    </p:spTree>
    <p:extLst>
      <p:ext uri="{BB962C8B-B14F-4D97-AF65-F5344CB8AC3E}">
        <p14:creationId xmlns:p14="http://schemas.microsoft.com/office/powerpoint/2010/main" val="23319703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63</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65</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69</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71</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79</a:t>
            </a:fld>
            <a:endParaRPr lang="en-US"/>
          </a:p>
        </p:txBody>
      </p:sp>
    </p:spTree>
    <p:extLst>
      <p:ext uri="{BB962C8B-B14F-4D97-AF65-F5344CB8AC3E}">
        <p14:creationId xmlns:p14="http://schemas.microsoft.com/office/powerpoint/2010/main" val="17045973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5/6/2023</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5/6/2023</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5/6/2023</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5/6/2023</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 Id="rId9" Type="http://schemas.openxmlformats.org/officeDocument/2006/relationships/image" Target="../media/image41.pn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 Id="rId4" Type="http://schemas.openxmlformats.org/officeDocument/2006/relationships/image" Target="../media/image52.png"/></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jpeg"/><Relationship Id="rId1" Type="http://schemas.openxmlformats.org/officeDocument/2006/relationships/slideLayout" Target="../slideLayouts/slideLayout7.xml"/><Relationship Id="rId4" Type="http://schemas.openxmlformats.org/officeDocument/2006/relationships/image" Target="../media/image58.png"/></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7.xml"/><Relationship Id="rId4" Type="http://schemas.openxmlformats.org/officeDocument/2006/relationships/image" Target="../media/image83.png"/></Relationships>
</file>

<file path=ppt/slides/_rels/slide28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 Id="rId4" Type="http://schemas.openxmlformats.org/officeDocument/2006/relationships/image" Target="../media/image86.png"/></Relationships>
</file>

<file path=ppt/slides/_rels/slide28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 Id="rId4" Type="http://schemas.openxmlformats.org/officeDocument/2006/relationships/image" Target="../media/image87.png"/></Relationships>
</file>

<file path=ppt/slides/_rels/slide28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29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 Id="rId5" Type="http://schemas.openxmlformats.org/officeDocument/2006/relationships/image" Target="../media/image92.png"/><Relationship Id="rId4" Type="http://schemas.openxmlformats.org/officeDocument/2006/relationships/image" Target="../media/image91.png"/></Relationships>
</file>

<file path=ppt/slides/_rels/slide291.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7.xml"/><Relationship Id="rId6" Type="http://schemas.openxmlformats.org/officeDocument/2006/relationships/image" Target="../media/image100.png"/><Relationship Id="rId5" Type="http://schemas.openxmlformats.org/officeDocument/2006/relationships/image" Target="../media/image99.png"/><Relationship Id="rId4" Type="http://schemas.openxmlformats.org/officeDocument/2006/relationships/image" Target="../media/image98.png"/></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102.png"/></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104.png"/></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106.png"/></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7.xml"/><Relationship Id="rId4" Type="http://schemas.openxmlformats.org/officeDocument/2006/relationships/image" Target="../media/image123.png"/></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30.xml"/><Relationship Id="rId1" Type="http://schemas.openxmlformats.org/officeDocument/2006/relationships/slideLayout" Target="../slideLayouts/slideLayout7.xml"/><Relationship Id="rId6" Type="http://schemas.openxmlformats.org/officeDocument/2006/relationships/image" Target="../media/image127.png"/><Relationship Id="rId5" Type="http://schemas.openxmlformats.org/officeDocument/2006/relationships/image" Target="../media/image126.png"/><Relationship Id="rId4" Type="http://schemas.openxmlformats.org/officeDocument/2006/relationships/image" Target="../media/image125.png"/></Relationships>
</file>

<file path=ppt/slides/_rels/slide328.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8.png"/><Relationship Id="rId1" Type="http://schemas.openxmlformats.org/officeDocument/2006/relationships/slideLayout" Target="../slideLayouts/slideLayout7.xml"/><Relationship Id="rId5" Type="http://schemas.openxmlformats.org/officeDocument/2006/relationships/image" Target="../media/image129.png"/><Relationship Id="rId4" Type="http://schemas.openxmlformats.org/officeDocument/2006/relationships/image" Target="../media/image126.png"/></Relationships>
</file>

<file path=ppt/slides/_rels/slide329.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7.xml"/><Relationship Id="rId5" Type="http://schemas.openxmlformats.org/officeDocument/2006/relationships/image" Target="../media/image131.png"/><Relationship Id="rId4" Type="http://schemas.openxmlformats.org/officeDocument/2006/relationships/image" Target="../media/image13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7.xml"/><Relationship Id="rId5" Type="http://schemas.openxmlformats.org/officeDocument/2006/relationships/image" Target="../media/image133.png"/><Relationship Id="rId4" Type="http://schemas.openxmlformats.org/officeDocument/2006/relationships/image" Target="../media/image132.png"/></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3" Type="http://schemas.openxmlformats.org/officeDocument/2006/relationships/image" Target="../media/image137.gif"/><Relationship Id="rId2" Type="http://schemas.openxmlformats.org/officeDocument/2006/relationships/image" Target="../media/image136.gif"/><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2" Type="http://schemas.openxmlformats.org/officeDocument/2006/relationships/image" Target="../media/image141.jpe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3" Type="http://schemas.openxmlformats.org/officeDocument/2006/relationships/image" Target="../media/image144.jpeg"/><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2" Type="http://schemas.openxmlformats.org/officeDocument/2006/relationships/image" Target="../media/image145.gif"/><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10057472"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H2 Database</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bg1"/>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bg1"/>
                </a:solidFill>
              </a:rPr>
              <a:t>Which module(s) you have completed?</a:t>
            </a:r>
          </a:p>
        </p:txBody>
      </p:sp>
      <p:sp>
        <p:nvSpPr>
          <p:cNvPr id="3" name="TextBox 2">
            <a:extLst>
              <a:ext uri="{FF2B5EF4-FFF2-40B4-BE49-F238E27FC236}">
                <a16:creationId xmlns:a16="http://schemas.microsoft.com/office/drawing/2014/main" id="{685929B2-6349-4CA9-ABFF-E94AF285D846}"/>
              </a:ext>
            </a:extLst>
          </p:cNvPr>
          <p:cNvSpPr txBox="1"/>
          <p:nvPr/>
        </p:nvSpPr>
        <p:spPr>
          <a:xfrm>
            <a:off x="241010" y="4382986"/>
            <a:ext cx="8146907" cy="892552"/>
          </a:xfrm>
          <a:prstGeom prst="rect">
            <a:avLst/>
          </a:prstGeom>
        </p:spPr>
        <p:txBody>
          <a:bodyPr wrap="square">
            <a:spAutoFit/>
          </a:bodyPr>
          <a:lstStyle>
            <a:defPPr>
              <a:defRPr lang="en-US"/>
            </a:defPPr>
            <a:lvl1pPr>
              <a:defRPr sz="2400">
                <a:solidFill>
                  <a:schemeClr val="accent6">
                    <a:lumMod val="50000"/>
                  </a:schemeClr>
                </a:solidFill>
              </a:defRPr>
            </a:lvl1pPr>
          </a:lstStyle>
          <a:p>
            <a:pPr marL="342900" indent="-342900">
              <a:buFont typeface="Arial" panose="020B0604020202020204" pitchFamily="34" charset="0"/>
              <a:buChar char="•"/>
            </a:pPr>
            <a:r>
              <a:rPr lang="en-US" sz="2200" dirty="0">
                <a:solidFill>
                  <a:schemeClr val="accent5">
                    <a:lumMod val="50000"/>
                  </a:schemeClr>
                </a:solidFill>
              </a:rPr>
              <a:t>H2 Database is case-sensitive.</a:t>
            </a:r>
          </a:p>
          <a:p>
            <a:pPr marL="171450" indent="-171450">
              <a:buFont typeface="Arial" panose="020B0604020202020204" pitchFamily="34" charset="0"/>
              <a:buChar char="•"/>
            </a:pPr>
            <a:endParaRPr lang="en-US" sz="800" dirty="0">
              <a:solidFill>
                <a:schemeClr val="accent5">
                  <a:lumMod val="50000"/>
                </a:schemeClr>
              </a:solidFill>
            </a:endParaRPr>
          </a:p>
          <a:p>
            <a:pPr marL="342900" indent="-342900">
              <a:buFont typeface="Arial" panose="020B0604020202020204" pitchFamily="34" charset="0"/>
              <a:buChar char="•"/>
            </a:pPr>
            <a:r>
              <a:rPr lang="en-US" sz="2200" dirty="0">
                <a:solidFill>
                  <a:schemeClr val="accent5">
                    <a:lumMod val="50000"/>
                  </a:schemeClr>
                </a:solidFill>
              </a:rPr>
              <a:t>Use single quotes for string.</a:t>
            </a:r>
            <a:endParaRPr lang="en-IN" sz="2200" dirty="0">
              <a:solidFill>
                <a:schemeClr val="accent5">
                  <a:lumMod val="50000"/>
                </a:schemeClr>
              </a:solidFill>
            </a:endParaRPr>
          </a:p>
        </p:txBody>
      </p:sp>
    </p:spTree>
    <p:extLst>
      <p:ext uri="{BB962C8B-B14F-4D97-AF65-F5344CB8AC3E}">
        <p14:creationId xmlns:p14="http://schemas.microsoft.com/office/powerpoint/2010/main" val="3238021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extLst>
              <p:ext uri="{D42A27DB-BD31-4B8C-83A1-F6EECF244321}">
                <p14:modId xmlns:p14="http://schemas.microsoft.com/office/powerpoint/2010/main" val="2861142519"/>
              </p:ext>
            </p:extLst>
          </p:nvPr>
        </p:nvGraphicFramePr>
        <p:xfrm>
          <a:off x="407368" y="764704"/>
          <a:ext cx="11377264" cy="2595880"/>
        </p:xfrm>
        <a:graphic>
          <a:graphicData uri="http://schemas.openxmlformats.org/drawingml/2006/table">
            <a:tbl>
              <a:tblPr firstRow="1" bandRow="1">
                <a:tableStyleId>{7E9639D4-E3E2-4D34-9284-5A2195B3D0D7}</a:tableStyleId>
              </a:tblPr>
              <a:tblGrid>
                <a:gridCol w="4674628">
                  <a:extLst>
                    <a:ext uri="{9D8B030D-6E8A-4147-A177-3AD203B41FA5}">
                      <a16:colId xmlns:a16="http://schemas.microsoft.com/office/drawing/2014/main" val="20000"/>
                    </a:ext>
                  </a:extLst>
                </a:gridCol>
                <a:gridCol w="6702636">
                  <a:extLst>
                    <a:ext uri="{9D8B030D-6E8A-4147-A177-3AD203B41FA5}">
                      <a16:colId xmlns:a16="http://schemas.microsoft.com/office/drawing/2014/main" val="20002"/>
                    </a:ext>
                  </a:extLst>
                </a:gridCol>
              </a:tblGrid>
              <a:tr h="370840">
                <a:tc>
                  <a:txBody>
                    <a:bodyPr/>
                    <a:lstStyle/>
                    <a:p>
                      <a:pPr algn="ctr"/>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pPr algn="ctr"/>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kumimoji="0" lang="en-IN" sz="1800" b="0" i="0" kern="1200" dirty="0">
                          <a:solidFill>
                            <a:schemeClr val="accent2">
                              <a:lumMod val="50000"/>
                            </a:schemeClr>
                          </a:solidFill>
                          <a:effectLst/>
                          <a:latin typeface="Arial" panose="020B0604020202020204" pitchFamily="34" charset="0"/>
                          <a:ea typeface="+mn-ea"/>
                          <a:cs typeface="Arial" panose="020B0604020202020204" pitchFamily="34" charset="0"/>
                        </a:rPr>
                        <a:t>TINYINT</a:t>
                      </a:r>
                    </a:p>
                  </a:txBody>
                  <a:tcPr marL="91428" marR="91428" anchor="ctr">
                    <a:solidFill>
                      <a:schemeClr val="bg1"/>
                    </a:solidFill>
                  </a:tcPr>
                </a:tc>
                <a:tc>
                  <a:txBody>
                    <a:bodyPr/>
                    <a:lstStyle/>
                    <a:p>
                      <a:r>
                        <a:rPr kumimoji="0" lang="en-IN" sz="1800" b="0" i="0" kern="1200" dirty="0">
                          <a:solidFill>
                            <a:schemeClr val="tx1"/>
                          </a:solidFill>
                          <a:effectLst/>
                          <a:latin typeface="Arial" panose="020B0604020202020204" pitchFamily="34" charset="0"/>
                          <a:ea typeface="+mn-ea"/>
                          <a:cs typeface="Arial" panose="020B0604020202020204" pitchFamily="34" charset="0"/>
                        </a:rPr>
                        <a:t> -128 to +127</a:t>
                      </a:r>
                      <a:endParaRPr lang="en-IN" sz="18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kumimoji="0" lang="en-IN" sz="1800" b="0" i="0" kern="1200" dirty="0">
                          <a:solidFill>
                            <a:schemeClr val="accent2">
                              <a:lumMod val="50000"/>
                            </a:schemeClr>
                          </a:solidFill>
                          <a:effectLst/>
                          <a:latin typeface="Arial" panose="020B0604020202020204" pitchFamily="34" charset="0"/>
                          <a:ea typeface="+mn-ea"/>
                          <a:cs typeface="Arial" panose="020B0604020202020204" pitchFamily="34" charset="0"/>
                        </a:rPr>
                        <a:t>SMALLINT</a:t>
                      </a:r>
                    </a:p>
                  </a:txBody>
                  <a:tcPr marL="91428" marR="91428" anchor="ctr">
                    <a:solidFill>
                      <a:schemeClr val="bg1"/>
                    </a:solidFill>
                  </a:tcPr>
                </a:tc>
                <a:tc>
                  <a:txBody>
                    <a:bodyPr/>
                    <a:lstStyle/>
                    <a:p>
                      <a:r>
                        <a:rPr lang="en-US" sz="1800" dirty="0">
                          <a:latin typeface="Arial" panose="020B0604020202020204" pitchFamily="34" charset="0"/>
                          <a:cs typeface="Arial" panose="020B0604020202020204" pitchFamily="34" charset="0"/>
                        </a:rPr>
                        <a:t>-32768</a:t>
                      </a:r>
                      <a:r>
                        <a:rPr lang="en-US" sz="1800" b="0" i="0" kern="1200" dirty="0">
                          <a:solidFill>
                            <a:schemeClr val="tx1"/>
                          </a:solidFill>
                          <a:effectLst/>
                          <a:latin typeface="Arial" panose="020B0604020202020204" pitchFamily="34" charset="0"/>
                          <a:ea typeface="+mn-ea"/>
                          <a:cs typeface="Arial" panose="020B0604020202020204" pitchFamily="34" charset="0"/>
                        </a:rPr>
                        <a:t> to </a:t>
                      </a:r>
                      <a:r>
                        <a:rPr lang="en-US" sz="1800" dirty="0">
                          <a:latin typeface="Arial" panose="020B0604020202020204" pitchFamily="34" charset="0"/>
                          <a:cs typeface="Arial" panose="020B0604020202020204" pitchFamily="34" charset="0"/>
                        </a:rPr>
                        <a:t>32767</a:t>
                      </a:r>
                      <a:endParaRPr lang="en-IN" sz="18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kumimoji="0" lang="en-IN" sz="1800" b="0" i="0" kern="1200" dirty="0">
                          <a:solidFill>
                            <a:schemeClr val="accent2">
                              <a:lumMod val="50000"/>
                            </a:schemeClr>
                          </a:solidFill>
                          <a:effectLst/>
                          <a:latin typeface="Arial" panose="020B0604020202020204" pitchFamily="34" charset="0"/>
                          <a:ea typeface="+mn-ea"/>
                          <a:cs typeface="Arial" panose="020B0604020202020204" pitchFamily="34" charset="0"/>
                        </a:rPr>
                        <a:t>INT</a:t>
                      </a:r>
                      <a:r>
                        <a:rPr lang="en-IN" sz="1800" dirty="0">
                          <a:solidFill>
                            <a:schemeClr val="tx1"/>
                          </a:solidFill>
                          <a:latin typeface="Arial" panose="020B0604020202020204" pitchFamily="34" charset="0"/>
                          <a:cs typeface="Arial" panose="020B0604020202020204" pitchFamily="34" charset="0"/>
                        </a:rPr>
                        <a:t>, </a:t>
                      </a:r>
                      <a:r>
                        <a:rPr kumimoji="0" lang="en-IN" sz="1800" b="0" i="0" kern="1200" dirty="0">
                          <a:solidFill>
                            <a:schemeClr val="accent2">
                              <a:lumMod val="50000"/>
                            </a:schemeClr>
                          </a:solidFill>
                          <a:effectLst/>
                          <a:latin typeface="Arial" panose="020B0604020202020204" pitchFamily="34" charset="0"/>
                          <a:ea typeface="+mn-ea"/>
                          <a:cs typeface="Arial" panose="020B0604020202020204" pitchFamily="34" charset="0"/>
                        </a:rPr>
                        <a:t>INTEGER</a:t>
                      </a:r>
                    </a:p>
                  </a:txBody>
                  <a:tcPr marL="91428" marR="91428" anchor="ctr">
                    <a:solidFill>
                      <a:schemeClr val="bg1"/>
                    </a:solidFill>
                  </a:tcPr>
                </a:tc>
                <a:tc>
                  <a:txBody>
                    <a:bodyPr/>
                    <a:lstStyle/>
                    <a:p>
                      <a:r>
                        <a:rPr lang="en-US" sz="1800" dirty="0">
                          <a:latin typeface="Arial" panose="020B0604020202020204" pitchFamily="34" charset="0"/>
                          <a:cs typeface="Arial" panose="020B0604020202020204" pitchFamily="34" charset="0"/>
                        </a:rPr>
                        <a:t>-2147483648 to 2147483647</a:t>
                      </a:r>
                      <a:endParaRPr lang="en-IN" sz="18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kumimoji="0" lang="en-IN" sz="1800" b="0" i="0" kern="1200" dirty="0">
                          <a:solidFill>
                            <a:schemeClr val="accent2">
                              <a:lumMod val="50000"/>
                            </a:schemeClr>
                          </a:solidFill>
                          <a:effectLst/>
                          <a:latin typeface="Arial" panose="020B0604020202020204" pitchFamily="34" charset="0"/>
                          <a:ea typeface="+mn-ea"/>
                          <a:cs typeface="Arial" panose="020B0604020202020204" pitchFamily="34" charset="0"/>
                        </a:rPr>
                        <a:t>BIGINT</a:t>
                      </a:r>
                    </a:p>
                  </a:txBody>
                  <a:tcPr marL="91428" marR="91428" anchor="ctr">
                    <a:solidFill>
                      <a:schemeClr val="bg1"/>
                    </a:solidFill>
                  </a:tcPr>
                </a:tc>
                <a:tc>
                  <a:txBody>
                    <a:bodyPr/>
                    <a:lstStyle/>
                    <a:p>
                      <a:r>
                        <a:rPr kumimoji="0" lang="en-IN" sz="18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8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kumimoji="0" lang="en-IN" sz="1800" b="0" i="0" kern="1200" dirty="0">
                          <a:solidFill>
                            <a:schemeClr val="accent2">
                              <a:lumMod val="50000"/>
                            </a:schemeClr>
                          </a:solidFill>
                          <a:effectLst/>
                          <a:latin typeface="Arial" panose="020B0604020202020204" pitchFamily="34" charset="0"/>
                          <a:ea typeface="+mn-ea"/>
                          <a:cs typeface="Arial" panose="020B0604020202020204" pitchFamily="34" charset="0"/>
                        </a:rPr>
                        <a:t>NUMERIC</a:t>
                      </a:r>
                      <a:r>
                        <a:rPr lang="en-IN" sz="1800" dirty="0">
                          <a:solidFill>
                            <a:schemeClr val="tx1"/>
                          </a:solidFill>
                          <a:latin typeface="Arial" panose="020B0604020202020204" pitchFamily="34" charset="0"/>
                          <a:cs typeface="Arial" panose="020B0604020202020204" pitchFamily="34" charset="0"/>
                        </a:rPr>
                        <a:t>[ ( </a:t>
                      </a:r>
                      <a:r>
                        <a:rPr lang="en-IN" sz="1800" i="1" dirty="0">
                          <a:solidFill>
                            <a:schemeClr val="tx1"/>
                          </a:solidFill>
                          <a:latin typeface="Arial" panose="020B0604020202020204" pitchFamily="34" charset="0"/>
                          <a:cs typeface="Arial" panose="020B0604020202020204" pitchFamily="34" charset="0"/>
                        </a:rPr>
                        <a:t>precisionInt</a:t>
                      </a:r>
                      <a:r>
                        <a:rPr lang="en-IN" sz="1800" dirty="0">
                          <a:solidFill>
                            <a:schemeClr val="tx1"/>
                          </a:solidFill>
                          <a:latin typeface="Arial" panose="020B0604020202020204" pitchFamily="34" charset="0"/>
                          <a:cs typeface="Arial" panose="020B0604020202020204" pitchFamily="34" charset="0"/>
                        </a:rPr>
                        <a:t> [ , </a:t>
                      </a:r>
                      <a:r>
                        <a:rPr lang="en-IN" sz="1800" i="1" dirty="0">
                          <a:solidFill>
                            <a:schemeClr val="tx1"/>
                          </a:solidFill>
                          <a:latin typeface="Arial" panose="020B0604020202020204" pitchFamily="34" charset="0"/>
                          <a:cs typeface="Arial" panose="020B0604020202020204" pitchFamily="34" charset="0"/>
                        </a:rPr>
                        <a:t>scaleInt</a:t>
                      </a:r>
                      <a:r>
                        <a:rPr lang="en-IN" sz="1800" dirty="0">
                          <a:solidFill>
                            <a:schemeClr val="tx1"/>
                          </a:solidFill>
                          <a:latin typeface="Arial" panose="020B0604020202020204" pitchFamily="34" charset="0"/>
                          <a:cs typeface="Arial" panose="020B0604020202020204" pitchFamily="34" charset="0"/>
                        </a:rPr>
                        <a:t> ] ) ]</a:t>
                      </a:r>
                    </a:p>
                  </a:txBody>
                  <a:tcPr marL="91428" marR="91428" anchor="ctr">
                    <a:solidFill>
                      <a:schemeClr val="bg1"/>
                    </a:solidFill>
                  </a:tcPr>
                </a:tc>
                <a:tc>
                  <a:txBody>
                    <a:bodyPr/>
                    <a:lstStyle/>
                    <a:p>
                      <a:endParaRPr lang="en-IN" sz="18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kumimoji="0" lang="en-IN" sz="1800" b="0" i="0" kern="1200" dirty="0">
                          <a:solidFill>
                            <a:schemeClr val="accent2">
                              <a:lumMod val="50000"/>
                            </a:schemeClr>
                          </a:solidFill>
                          <a:effectLst/>
                          <a:latin typeface="Arial" panose="020B0604020202020204" pitchFamily="34" charset="0"/>
                          <a:ea typeface="+mn-ea"/>
                          <a:cs typeface="Arial" panose="020B0604020202020204" pitchFamily="34" charset="0"/>
                        </a:rPr>
                        <a:t>DECIMAL</a:t>
                      </a:r>
                      <a:r>
                        <a:rPr lang="en-IN" sz="1800" dirty="0">
                          <a:solidFill>
                            <a:schemeClr val="tx1"/>
                          </a:solidFill>
                          <a:latin typeface="Arial" panose="020B0604020202020204" pitchFamily="34" charset="0"/>
                          <a:cs typeface="Arial" panose="020B0604020202020204" pitchFamily="34" charset="0"/>
                        </a:rPr>
                        <a:t>[ ( </a:t>
                      </a:r>
                      <a:r>
                        <a:rPr lang="en-IN" sz="1800" i="1" dirty="0">
                          <a:solidFill>
                            <a:schemeClr val="tx1"/>
                          </a:solidFill>
                          <a:latin typeface="Arial" panose="020B0604020202020204" pitchFamily="34" charset="0"/>
                          <a:cs typeface="Arial" panose="020B0604020202020204" pitchFamily="34" charset="0"/>
                        </a:rPr>
                        <a:t>precisionInt</a:t>
                      </a:r>
                      <a:r>
                        <a:rPr lang="en-IN" sz="1800" dirty="0">
                          <a:solidFill>
                            <a:schemeClr val="tx1"/>
                          </a:solidFill>
                          <a:latin typeface="Arial" panose="020B0604020202020204" pitchFamily="34" charset="0"/>
                          <a:cs typeface="Arial" panose="020B0604020202020204" pitchFamily="34" charset="0"/>
                        </a:rPr>
                        <a:t> [ , </a:t>
                      </a:r>
                      <a:r>
                        <a:rPr lang="en-IN" sz="1800" i="1" dirty="0">
                          <a:solidFill>
                            <a:schemeClr val="tx1"/>
                          </a:solidFill>
                          <a:latin typeface="Arial" panose="020B0604020202020204" pitchFamily="34" charset="0"/>
                          <a:cs typeface="Arial" panose="020B0604020202020204" pitchFamily="34" charset="0"/>
                        </a:rPr>
                        <a:t>scaleInt</a:t>
                      </a:r>
                      <a:r>
                        <a:rPr lang="en-IN" sz="1800" dirty="0">
                          <a:solidFill>
                            <a:schemeClr val="tx1"/>
                          </a:solidFill>
                          <a:latin typeface="Arial" panose="020B0604020202020204" pitchFamily="34" charset="0"/>
                          <a:cs typeface="Arial" panose="020B0604020202020204" pitchFamily="34" charset="0"/>
                        </a:rPr>
                        <a:t> ] ) ]</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IN" sz="18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bl>
          </a:graphicData>
        </a:graphic>
      </p:graphicFrame>
      <p:graphicFrame>
        <p:nvGraphicFramePr>
          <p:cNvPr id="3" name="Table 2">
            <a:extLst>
              <a:ext uri="{FF2B5EF4-FFF2-40B4-BE49-F238E27FC236}">
                <a16:creationId xmlns:a16="http://schemas.microsoft.com/office/drawing/2014/main" id="{99048249-F0B9-9707-2407-7C01037AECA6}"/>
              </a:ext>
            </a:extLst>
          </p:cNvPr>
          <p:cNvGraphicFramePr>
            <a:graphicFrameLocks noGrp="1"/>
          </p:cNvGraphicFramePr>
          <p:nvPr>
            <p:extLst>
              <p:ext uri="{D42A27DB-BD31-4B8C-83A1-F6EECF244321}">
                <p14:modId xmlns:p14="http://schemas.microsoft.com/office/powerpoint/2010/main" val="3913344971"/>
              </p:ext>
            </p:extLst>
          </p:nvPr>
        </p:nvGraphicFramePr>
        <p:xfrm>
          <a:off x="407368" y="4229799"/>
          <a:ext cx="11377264" cy="1112520"/>
        </p:xfrm>
        <a:graphic>
          <a:graphicData uri="http://schemas.openxmlformats.org/drawingml/2006/table">
            <a:tbl>
              <a:tblPr firstRow="1" bandRow="1">
                <a:tableStyleId>{7E9639D4-E3E2-4D34-9284-5A2195B3D0D7}</a:tableStyleId>
              </a:tblPr>
              <a:tblGrid>
                <a:gridCol w="5027163">
                  <a:extLst>
                    <a:ext uri="{9D8B030D-6E8A-4147-A177-3AD203B41FA5}">
                      <a16:colId xmlns:a16="http://schemas.microsoft.com/office/drawing/2014/main" val="20000"/>
                    </a:ext>
                  </a:extLst>
                </a:gridCol>
                <a:gridCol w="6350101">
                  <a:extLst>
                    <a:ext uri="{9D8B030D-6E8A-4147-A177-3AD203B41FA5}">
                      <a16:colId xmlns:a16="http://schemas.microsoft.com/office/drawing/2014/main" val="20002"/>
                    </a:ext>
                  </a:extLst>
                </a:gridCol>
              </a:tblGrid>
              <a:tr h="370840">
                <a:tc>
                  <a:txBody>
                    <a:bodyPr/>
                    <a:lstStyle/>
                    <a:p>
                      <a:pPr algn="ctr"/>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pPr algn="ctr"/>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kumimoji="0" lang="en-IN" sz="1800" b="0" i="0" kern="1200" dirty="0">
                          <a:solidFill>
                            <a:schemeClr val="accent2">
                              <a:lumMod val="50000"/>
                            </a:schemeClr>
                          </a:solidFill>
                          <a:effectLst/>
                          <a:latin typeface="Arial" panose="020B0604020202020204" pitchFamily="34" charset="0"/>
                          <a:ea typeface="+mn-ea"/>
                          <a:cs typeface="Arial" panose="020B0604020202020204" pitchFamily="34" charset="0"/>
                        </a:rPr>
                        <a:t>DATE</a:t>
                      </a:r>
                    </a:p>
                  </a:txBody>
                  <a:tcPr marL="91428" marR="91428" anchor="ctr">
                    <a:solidFill>
                      <a:schemeClr val="bg1"/>
                    </a:solidFill>
                  </a:tcPr>
                </a:tc>
                <a:tc>
                  <a:txBody>
                    <a:bodyPr/>
                    <a:lstStyle/>
                    <a:p>
                      <a:r>
                        <a:rPr lang="en-IN" sz="1800" b="0" i="0" kern="1200" dirty="0">
                          <a:solidFill>
                            <a:schemeClr val="tx1"/>
                          </a:solidFill>
                          <a:effectLst/>
                          <a:latin typeface="Arial" panose="020B0604020202020204" pitchFamily="34" charset="0"/>
                          <a:ea typeface="+mn-ea"/>
                          <a:cs typeface="Arial" panose="020B0604020202020204" pitchFamily="34" charset="0"/>
                        </a:rPr>
                        <a:t>YYYY-MM-DD</a:t>
                      </a:r>
                      <a:endParaRPr lang="en-IN" sz="18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kumimoji="0" lang="en-IN" sz="1800" b="0" i="0" kern="1200" dirty="0">
                          <a:solidFill>
                            <a:schemeClr val="accent2">
                              <a:lumMod val="50000"/>
                            </a:schemeClr>
                          </a:solidFill>
                          <a:effectLst/>
                          <a:latin typeface="Arial" panose="020B0604020202020204" pitchFamily="34" charset="0"/>
                          <a:ea typeface="+mn-ea"/>
                          <a:cs typeface="Arial" panose="020B0604020202020204" pitchFamily="34" charset="0"/>
                        </a:rPr>
                        <a:t>TIME</a:t>
                      </a:r>
                    </a:p>
                  </a:txBody>
                  <a:tcPr marL="91428" marR="91428" anchor="ctr">
                    <a:solidFill>
                      <a:schemeClr val="bg1"/>
                    </a:solidFill>
                  </a:tcPr>
                </a:tc>
                <a:tc>
                  <a:txBody>
                    <a:bodyPr/>
                    <a:lstStyle/>
                    <a:p>
                      <a:r>
                        <a:rPr lang="en-IN" sz="1800" b="0" i="0" kern="1200" dirty="0">
                          <a:solidFill>
                            <a:schemeClr val="tx1"/>
                          </a:solidFill>
                          <a:effectLst/>
                          <a:latin typeface="Arial" panose="020B0604020202020204" pitchFamily="34" charset="0"/>
                          <a:ea typeface="+mn-ea"/>
                          <a:cs typeface="Arial" panose="020B0604020202020204" pitchFamily="34" charset="0"/>
                        </a:rPr>
                        <a:t>HH:MM:SS</a:t>
                      </a:r>
                      <a:endParaRPr lang="en-IN" sz="18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bl>
          </a:graphicData>
        </a:graphic>
      </p:graphicFrame>
      <p:sp>
        <p:nvSpPr>
          <p:cNvPr id="5" name="Rectangle 4">
            <a:extLst>
              <a:ext uri="{FF2B5EF4-FFF2-40B4-BE49-F238E27FC236}">
                <a16:creationId xmlns:a16="http://schemas.microsoft.com/office/drawing/2014/main" id="{3437E910-A934-56F6-7528-08D5E2DD12BF}"/>
              </a:ext>
            </a:extLst>
          </p:cNvPr>
          <p:cNvSpPr/>
          <p:nvPr/>
        </p:nvSpPr>
        <p:spPr>
          <a:xfrm>
            <a:off x="1484662" y="3501008"/>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sp>
        <p:nvSpPr>
          <p:cNvPr id="6" name="Rectangle 5">
            <a:extLst>
              <a:ext uri="{FF2B5EF4-FFF2-40B4-BE49-F238E27FC236}">
                <a16:creationId xmlns:a16="http://schemas.microsoft.com/office/drawing/2014/main" id="{D0ADCCC4-DDE4-D9AC-3C57-47C99C6643A6}"/>
              </a:ext>
            </a:extLst>
          </p:cNvPr>
          <p:cNvSpPr/>
          <p:nvPr/>
        </p:nvSpPr>
        <p:spPr>
          <a:xfrm>
            <a:off x="1484662" y="544522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graphicFrame>
        <p:nvGraphicFramePr>
          <p:cNvPr id="7" name="Table 6">
            <a:extLst>
              <a:ext uri="{FF2B5EF4-FFF2-40B4-BE49-F238E27FC236}">
                <a16:creationId xmlns:a16="http://schemas.microsoft.com/office/drawing/2014/main" id="{43A88CDB-9957-E74C-4BD2-DE2DD8857C01}"/>
              </a:ext>
            </a:extLst>
          </p:cNvPr>
          <p:cNvGraphicFramePr>
            <a:graphicFrameLocks noGrp="1"/>
          </p:cNvGraphicFramePr>
          <p:nvPr>
            <p:extLst>
              <p:ext uri="{D42A27DB-BD31-4B8C-83A1-F6EECF244321}">
                <p14:modId xmlns:p14="http://schemas.microsoft.com/office/powerpoint/2010/main" val="1114305841"/>
              </p:ext>
            </p:extLst>
          </p:nvPr>
        </p:nvGraphicFramePr>
        <p:xfrm>
          <a:off x="407368" y="6021288"/>
          <a:ext cx="11377264" cy="741680"/>
        </p:xfrm>
        <a:graphic>
          <a:graphicData uri="http://schemas.openxmlformats.org/drawingml/2006/table">
            <a:tbl>
              <a:tblPr firstRow="1" bandRow="1">
                <a:tableStyleId>{7E9639D4-E3E2-4D34-9284-5A2195B3D0D7}</a:tableStyleId>
              </a:tblPr>
              <a:tblGrid>
                <a:gridCol w="5027163">
                  <a:extLst>
                    <a:ext uri="{9D8B030D-6E8A-4147-A177-3AD203B41FA5}">
                      <a16:colId xmlns:a16="http://schemas.microsoft.com/office/drawing/2014/main" val="20000"/>
                    </a:ext>
                  </a:extLst>
                </a:gridCol>
                <a:gridCol w="6350101">
                  <a:extLst>
                    <a:ext uri="{9D8B030D-6E8A-4147-A177-3AD203B41FA5}">
                      <a16:colId xmlns:a16="http://schemas.microsoft.com/office/drawing/2014/main" val="20002"/>
                    </a:ext>
                  </a:extLst>
                </a:gridCol>
              </a:tblGrid>
              <a:tr h="370840">
                <a:tc>
                  <a:txBody>
                    <a:bodyPr/>
                    <a:lstStyle/>
                    <a:p>
                      <a:pPr algn="ctr"/>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pPr algn="ctr"/>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kumimoji="0" lang="en-IN" sz="1800" b="0" i="0" kern="1200" dirty="0">
                          <a:solidFill>
                            <a:schemeClr val="accent2">
                              <a:lumMod val="50000"/>
                            </a:schemeClr>
                          </a:solidFill>
                          <a:effectLst/>
                          <a:latin typeface="Arial" panose="020B0604020202020204" pitchFamily="34" charset="0"/>
                          <a:ea typeface="+mn-ea"/>
                          <a:cs typeface="Arial" panose="020B0604020202020204" pitchFamily="34" charset="0"/>
                        </a:rPr>
                        <a:t>BOOLEAN</a:t>
                      </a:r>
                    </a:p>
                  </a:txBody>
                  <a:tcPr marL="91428" marR="91428" anchor="ctr">
                    <a:solidFill>
                      <a:schemeClr val="bg1"/>
                    </a:solidFill>
                  </a:tcPr>
                </a:tc>
                <a:tc>
                  <a:txBody>
                    <a:bodyPr/>
                    <a:lstStyle/>
                    <a:p>
                      <a:endParaRPr lang="en-IN" sz="18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411593760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COLUMN</a:t>
            </a:r>
            <a:r>
              <a:rPr lang="en-IN" sz="2000" dirty="0">
                <a:solidFill>
                  <a:schemeClr val="tx1">
                    <a:lumMod val="95000"/>
                    <a:lumOff val="5000"/>
                  </a:schemeClr>
                </a:solidFill>
                <a:latin typeface="Liberation Mono"/>
                <a:cs typeface="Arial" panose="020B0604020202020204" pitchFamily="34" charset="0"/>
              </a:rPr>
              <a:t> old_col_name TO new_col_name</a:t>
            </a:r>
          </a:p>
        </p:txBody>
      </p:sp>
    </p:spTree>
    <p:extLst>
      <p:ext uri="{BB962C8B-B14F-4D97-AF65-F5344CB8AC3E}">
        <p14:creationId xmlns:p14="http://schemas.microsoft.com/office/powerpoint/2010/main" val="78344350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rename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RENAME COLUMN</a:t>
            </a:r>
            <a:r>
              <a:rPr lang="en-US" dirty="0">
                <a:solidFill>
                  <a:schemeClr val="tx1">
                    <a:lumMod val="95000"/>
                    <a:lumOff val="5000"/>
                  </a:schemeClr>
                </a:solidFill>
                <a:latin typeface="Liberation Mono"/>
                <a:cs typeface="Arial" panose="020B0604020202020204" pitchFamily="34" charset="0"/>
              </a:rPr>
              <a:t> year </a:t>
            </a:r>
            <a:r>
              <a:rPr lang="en-US" dirty="0">
                <a:solidFill>
                  <a:srgbClr val="0077AA"/>
                </a:solidFill>
                <a:latin typeface="Liberation Mono"/>
                <a:cs typeface="Arial" panose="020B0604020202020204" pitchFamily="34" charset="0"/>
              </a:rPr>
              <a:t>TO</a:t>
            </a:r>
            <a:r>
              <a:rPr lang="en-US" dirty="0">
                <a:solidFill>
                  <a:schemeClr val="tx1">
                    <a:lumMod val="95000"/>
                    <a:lumOff val="5000"/>
                  </a:schemeClr>
                </a:solidFill>
                <a:latin typeface="Liberation Mono"/>
                <a:cs typeface="Arial" panose="020B0604020202020204" pitchFamily="34" charset="0"/>
              </a:rPr>
              <a:t> model_year </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35804300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pPr marL="952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are </a:t>
            </a:r>
            <a:r>
              <a:rPr lang="en-IN" b="1" dirty="0">
                <a:latin typeface="Arial" panose="020B0604020202020204" pitchFamily="34" charset="0"/>
                <a:cs typeface="Arial" panose="020B0604020202020204" pitchFamily="34" charset="0"/>
              </a:rPr>
              <a:t>synonym of BOOLEAN</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CHARACTER VARYING</a:t>
            </a:r>
            <a:r>
              <a:rPr lang="en-IN" dirty="0">
                <a:solidFill>
                  <a:schemeClr val="bg1">
                    <a:lumMod val="50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20</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286232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669900"/>
                </a:solidFill>
                <a:latin typeface="Liberation Mono"/>
              </a:rPr>
              <a:t>'Task5’</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669900"/>
                </a:solidFill>
                <a:latin typeface="Liberation Mono"/>
              </a:rPr>
              <a:t>'Task6'</a:t>
            </a:r>
            <a:r>
              <a:rPr lang="en-IN" dirty="0">
                <a:latin typeface="Liberation Mono"/>
                <a:cs typeface="Arial" panose="020B0604020202020204" pitchFamily="34" charset="0"/>
              </a:rPr>
              <a:t>, </a:t>
            </a:r>
            <a:r>
              <a:rPr lang="en-IN" dirty="0">
                <a:solidFill>
                  <a:srgbClr val="669900"/>
                </a:solidFill>
                <a:latin typeface="Liberation Mono"/>
              </a:rPr>
              <a:t>'-7’</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669900"/>
                </a:solidFill>
                <a:latin typeface="Liberation Mono"/>
              </a:rPr>
              <a:t>'Task6'</a:t>
            </a:r>
            <a:r>
              <a:rPr lang="en-IN" dirty="0">
                <a:latin typeface="Liberation Mono"/>
                <a:cs typeface="Arial" panose="020B0604020202020204" pitchFamily="34" charset="0"/>
              </a:rPr>
              <a:t>, </a:t>
            </a:r>
            <a:r>
              <a:rPr lang="en-IN" dirty="0">
                <a:solidFill>
                  <a:srgbClr val="669900"/>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669900"/>
                </a:solidFill>
                <a:latin typeface="Liberation Mono"/>
              </a:rPr>
              <a:t>'Task6'</a:t>
            </a:r>
            <a:r>
              <a:rPr lang="en-IN" dirty="0">
                <a:latin typeface="Liberation Mono"/>
                <a:cs typeface="Arial" panose="020B0604020202020204" pitchFamily="34" charset="0"/>
              </a:rPr>
              <a:t>, </a:t>
            </a:r>
            <a:r>
              <a:rPr lang="en-IN" dirty="0">
                <a:solidFill>
                  <a:srgbClr val="669900"/>
                </a:solidFill>
                <a:latin typeface="Liberation Mono"/>
              </a:rPr>
              <a:t>'S’</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//error</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7407876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col_name</a:t>
            </a:r>
          </a:p>
        </p:txBody>
      </p:sp>
    </p:spTree>
    <p:extLst>
      <p:ext uri="{BB962C8B-B14F-4D97-AF65-F5344CB8AC3E}">
        <p14:creationId xmlns:p14="http://schemas.microsoft.com/office/powerpoint/2010/main" val="11177186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1165391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removed/dropped.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it is desired to delete only the records but to leave the table definition for future use, then the </a:t>
            </a:r>
            <a:r>
              <a:rPr lang="en-US" b="1" i="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command should be used instead of </a:t>
            </a:r>
            <a:r>
              <a:rPr lang="en-US" b="1" i="1" dirty="0">
                <a:latin typeface="Arial" panose="020B0604020202020204" pitchFamily="34" charset="0"/>
                <a:cs typeface="Arial" panose="020B0604020202020204" pitchFamily="34" charset="0"/>
              </a:rPr>
              <a:t>DROP TABLE</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86428B25-F35A-4167-BD6E-227051F91E2B}"/>
              </a:ext>
            </a:extLst>
          </p:cNvPr>
          <p:cNvSpPr/>
          <p:nvPr/>
        </p:nvSpPr>
        <p:spPr>
          <a:xfrm>
            <a:off x="329600" y="4077348"/>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99029" y="803612"/>
            <a:ext cx="6068979" cy="3077766"/>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r>
              <a:rPr lang="en-US" b="0" i="0" dirty="0">
                <a:solidFill>
                  <a:srgbClr val="00B050"/>
                </a:solidFill>
                <a:effectLst/>
                <a:latin typeface="Liberation Mono"/>
              </a:rPr>
              <a:t>        </a:t>
            </a:r>
            <a:r>
              <a:rPr lang="en-US" sz="2000" dirty="0">
                <a:solidFill>
                  <a:srgbClr val="669900"/>
                </a:solidFill>
                <a:latin typeface="Liberation Mono"/>
              </a:rPr>
              <a:t>re-start mysql server.</a:t>
            </a:r>
            <a:endParaRPr lang="en-IN" sz="2000" dirty="0">
              <a:solidFill>
                <a:srgbClr val="669900"/>
              </a:solidFill>
              <a:latin typeface="Liberation Mono"/>
            </a:endParaRPr>
          </a:p>
          <a:p>
            <a:pPr algn="just"/>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0" name="TextBox 9">
            <a:extLst>
              <a:ext uri="{FF2B5EF4-FFF2-40B4-BE49-F238E27FC236}">
                <a16:creationId xmlns:a16="http://schemas.microsoft.com/office/drawing/2014/main" id="{15FA0200-A67B-4772-81A8-66C5B1C3C747}"/>
              </a:ext>
            </a:extLst>
          </p:cNvPr>
          <p:cNvSpPr txBox="1"/>
          <p:nvPr/>
        </p:nvSpPr>
        <p:spPr>
          <a:xfrm>
            <a:off x="99029" y="3919115"/>
            <a:ext cx="5492915" cy="2462213"/>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US" sz="2000" b="0" i="0" dirty="0">
                <a:solidFill>
                  <a:srgbClr val="555555"/>
                </a:solidFill>
                <a:effectLst/>
                <a:latin typeface="Open Sans" panose="020B0606030504020204" pitchFamily="34" charset="0"/>
              </a:rPr>
              <a:t>storage engine</a:t>
            </a:r>
            <a:r>
              <a:rPr lang="en-IN" sz="2000" dirty="0">
                <a:solidFill>
                  <a:schemeClr val="bg2">
                    <a:lumMod val="25000"/>
                  </a:schemeClr>
                </a:solidFill>
                <a:latin typeface="Liberation Mono"/>
              </a:rPr>
              <a:t> 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363538" algn="just"/>
            <a:r>
              <a:rPr lang="en-IN" dirty="0">
                <a:solidFill>
                  <a:srgbClr val="4BACC6"/>
                </a:solidFill>
                <a:latin typeface="Liberation Mono"/>
              </a:rPr>
              <a:t> </a:t>
            </a:r>
            <a:r>
              <a:rPr lang="en-IN" dirty="0">
                <a:solidFill>
                  <a:srgbClr val="0077AA"/>
                </a:solidFill>
                <a:latin typeface="Liberation Mono"/>
              </a:rPr>
              <a:t>EXIT</a:t>
            </a:r>
          </a:p>
        </p:txBody>
      </p:sp>
      <p:sp>
        <p:nvSpPr>
          <p:cNvPr id="12" name="TextBox 11">
            <a:extLst>
              <a:ext uri="{FF2B5EF4-FFF2-40B4-BE49-F238E27FC236}">
                <a16:creationId xmlns:a16="http://schemas.microsoft.com/office/drawing/2014/main" id="{E15A2F8E-F83D-4F0E-A506-08A8364AA746}"/>
              </a:ext>
            </a:extLst>
          </p:cNvPr>
          <p:cNvSpPr txBox="1"/>
          <p:nvPr/>
        </p:nvSpPr>
        <p:spPr>
          <a:xfrm>
            <a:off x="6384032" y="2308805"/>
            <a:ext cx="5688632" cy="421653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US" dirty="0">
                <a:solidFill>
                  <a:schemeClr val="bg2">
                    <a:lumMod val="25000"/>
                  </a:schemeClr>
                </a:solidFill>
                <a:latin typeface="Liberation Mono"/>
              </a:rPr>
              <a:t>csv</a:t>
            </a:r>
            <a:r>
              <a:rPr lang="en-US" dirty="0">
                <a:solidFill>
                  <a:srgbClr val="999999"/>
                </a:solidFill>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999999"/>
                </a:solidFill>
                <a:latin typeface="Liberation Mono"/>
              </a:rPr>
              <a:t>)</a:t>
            </a:r>
            <a:r>
              <a:rPr lang="en-US" dirty="0">
                <a:solidFill>
                  <a:srgbClr val="0077AA"/>
                </a:solidFill>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chemeClr val="bg2">
                    <a:lumMod val="25000"/>
                  </a:schemeClr>
                </a:solidFill>
                <a:latin typeface="Liberation Mono"/>
              </a:rPr>
              <a:t>csv</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solidFill>
                  <a:schemeClr val="bg2">
                    <a:lumMod val="25000"/>
                  </a:schemeClr>
                </a:solidFill>
                <a:latin typeface="Liberation Mono"/>
              </a:rPr>
              <a:t>csv</a:t>
            </a:r>
            <a:r>
              <a:rPr lang="en-IN" dirty="0">
                <a:latin typeface="Liberation Mono"/>
              </a:rPr>
              <a:t>;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6960096" y="65378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51554496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479376" y="836712"/>
            <a:ext cx="6480720" cy="249299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479376" y="4221088"/>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NEW.c1, NEW.c2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640064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252093280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9665107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a:t>
            </a:r>
          </a:p>
        </p:txBody>
      </p:sp>
      <p:graphicFrame>
        <p:nvGraphicFramePr>
          <p:cNvPr id="2" name="Table 1"/>
          <p:cNvGraphicFramePr>
            <a:graphicFrameLocks noGrp="1"/>
          </p:cNvGraphicFramePr>
          <p:nvPr>
            <p:extLst>
              <p:ext uri="{D42A27DB-BD31-4B8C-83A1-F6EECF244321}">
                <p14:modId xmlns:p14="http://schemas.microsoft.com/office/powerpoint/2010/main" val="1382366861"/>
              </p:ext>
            </p:extLst>
          </p:nvPr>
        </p:nvGraphicFramePr>
        <p:xfrm>
          <a:off x="335360" y="764704"/>
          <a:ext cx="11521280" cy="2595880"/>
        </p:xfrm>
        <a:graphic>
          <a:graphicData uri="http://schemas.openxmlformats.org/drawingml/2006/table">
            <a:tbl>
              <a:tblPr firstRow="1" bandRow="1">
                <a:tableStyleId>{7E9639D4-E3E2-4D34-9284-5A2195B3D0D7}</a:tableStyleId>
              </a:tblPr>
              <a:tblGrid>
                <a:gridCol w="6384404">
                  <a:extLst>
                    <a:ext uri="{9D8B030D-6E8A-4147-A177-3AD203B41FA5}">
                      <a16:colId xmlns:a16="http://schemas.microsoft.com/office/drawing/2014/main" val="20000"/>
                    </a:ext>
                  </a:extLst>
                </a:gridCol>
                <a:gridCol w="5136876">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kumimoji="0" lang="en-US" sz="1800" b="0" i="0" kern="1200" dirty="0">
                          <a:solidFill>
                            <a:schemeClr val="accent2">
                              <a:lumMod val="50000"/>
                            </a:schemeClr>
                          </a:solidFill>
                          <a:effectLst/>
                          <a:latin typeface="Arial" panose="020B0604020202020204" pitchFamily="34" charset="0"/>
                          <a:ea typeface="+mn-ea"/>
                          <a:cs typeface="Arial" panose="020B0604020202020204" pitchFamily="34" charset="0"/>
                        </a:rPr>
                        <a:t>ENUM </a:t>
                      </a:r>
                      <a:r>
                        <a:rPr kumimoji="0" lang="en-US" sz="1800" b="0" i="0" kern="1200" dirty="0">
                          <a:solidFill>
                            <a:schemeClr val="tx1"/>
                          </a:solidFill>
                          <a:effectLst/>
                          <a:latin typeface="Arial" panose="020B0604020202020204" pitchFamily="34" charset="0"/>
                          <a:ea typeface="+mn-ea"/>
                          <a:cs typeface="Arial" panose="020B0604020202020204" pitchFamily="34" charset="0"/>
                        </a:rPr>
                        <a:t>( </a:t>
                      </a:r>
                      <a:r>
                        <a:rPr kumimoji="0" lang="en-US" sz="1800" b="0" i="1" kern="1200" dirty="0">
                          <a:solidFill>
                            <a:schemeClr val="tx1"/>
                          </a:solidFill>
                          <a:effectLst/>
                          <a:latin typeface="Arial" panose="020B0604020202020204" pitchFamily="34" charset="0"/>
                          <a:ea typeface="+mn-ea"/>
                          <a:cs typeface="Arial" panose="020B0604020202020204" pitchFamily="34" charset="0"/>
                        </a:rPr>
                        <a:t>string1, string2, . . .</a:t>
                      </a:r>
                      <a:r>
                        <a:rPr kumimoji="0" lang="en-US" sz="1800" b="0" i="0" kern="1200" dirty="0">
                          <a:solidFill>
                            <a:schemeClr val="tx1"/>
                          </a:solidFill>
                          <a:effectLst/>
                          <a:latin typeface="Arial" panose="020B0604020202020204" pitchFamily="34" charset="0"/>
                          <a:ea typeface="+mn-ea"/>
                          <a:cs typeface="Arial" panose="020B0604020202020204" pitchFamily="34" charset="0"/>
                        </a:rPr>
                        <a:t> )</a:t>
                      </a:r>
                      <a:endParaRPr kumimoji="0" lang="en-IN" sz="1800" b="0" i="0" kern="1200" dirty="0">
                        <a:solidFill>
                          <a:schemeClr val="accent2">
                            <a:lumMod val="50000"/>
                          </a:schemeClr>
                        </a:solidFill>
                        <a:effectLst/>
                        <a:latin typeface="Arial" panose="020B0604020202020204" pitchFamily="34" charset="0"/>
                        <a:ea typeface="+mn-ea"/>
                        <a:cs typeface="Arial" panose="020B0604020202020204" pitchFamily="34" charset="0"/>
                      </a:endParaRPr>
                    </a:p>
                  </a:txBody>
                  <a:tcPr marL="91428" marR="91428" anchor="ctr">
                    <a:solidFill>
                      <a:schemeClr val="bg1"/>
                    </a:solidFill>
                  </a:tcPr>
                </a:tc>
                <a:tc>
                  <a:txBody>
                    <a:bodyPr/>
                    <a:lstStyle/>
                    <a:p>
                      <a:endParaRPr lang="en-IN" sz="18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kern="1200" dirty="0">
                          <a:solidFill>
                            <a:schemeClr val="accent2">
                              <a:lumMod val="50000"/>
                            </a:schemeClr>
                          </a:solidFill>
                          <a:effectLst/>
                          <a:latin typeface="Arial" panose="020B0604020202020204" pitchFamily="34" charset="0"/>
                          <a:ea typeface="+mn-ea"/>
                          <a:cs typeface="Arial" panose="020B0604020202020204" pitchFamily="34" charset="0"/>
                        </a:rPr>
                        <a:t>UUID</a:t>
                      </a:r>
                    </a:p>
                  </a:txBody>
                  <a:tcPr marL="91428" marR="91428" anchor="ctr">
                    <a:solidFill>
                      <a:schemeClr val="bg1"/>
                    </a:solidFill>
                  </a:tcPr>
                </a:tc>
                <a:tc>
                  <a:txBody>
                    <a:bodyPr/>
                    <a:lstStyle/>
                    <a:p>
                      <a:endParaRPr lang="en-IN" sz="18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i="0" dirty="0">
                          <a:solidFill>
                            <a:schemeClr val="tx1"/>
                          </a:solidFill>
                          <a:latin typeface="Arial" panose="020B0604020202020204" pitchFamily="34" charset="0"/>
                          <a:cs typeface="Arial" panose="020B0604020202020204" pitchFamily="34" charset="0"/>
                        </a:rPr>
                        <a:t>baseDataType</a:t>
                      </a:r>
                      <a:r>
                        <a:rPr lang="en-IN" sz="1800" dirty="0">
                          <a:solidFill>
                            <a:schemeClr val="tx1"/>
                          </a:solidFill>
                          <a:latin typeface="Arial" panose="020B0604020202020204" pitchFamily="34" charset="0"/>
                          <a:cs typeface="Arial" panose="020B0604020202020204" pitchFamily="34" charset="0"/>
                        </a:rPr>
                        <a:t> </a:t>
                      </a:r>
                      <a:r>
                        <a:rPr kumimoji="0" lang="en-IN" sz="1800" b="0" i="0" kern="1200" dirty="0">
                          <a:solidFill>
                            <a:schemeClr val="accent2">
                              <a:lumMod val="50000"/>
                            </a:schemeClr>
                          </a:solidFill>
                          <a:effectLst/>
                          <a:latin typeface="Arial" panose="020B0604020202020204" pitchFamily="34" charset="0"/>
                          <a:ea typeface="+mn-ea"/>
                          <a:cs typeface="Arial" panose="020B0604020202020204" pitchFamily="34" charset="0"/>
                        </a:rPr>
                        <a:t>ARRAY</a:t>
                      </a:r>
                      <a:r>
                        <a:rPr lang="en-IN" sz="1800" dirty="0">
                          <a:solidFill>
                            <a:schemeClr val="tx1"/>
                          </a:solidFill>
                          <a:latin typeface="Arial" panose="020B0604020202020204" pitchFamily="34" charset="0"/>
                          <a:cs typeface="Arial" panose="020B0604020202020204" pitchFamily="34" charset="0"/>
                        </a:rPr>
                        <a:t>[ </a:t>
                      </a:r>
                      <a:r>
                        <a:rPr lang="en-IN" sz="1800" i="1" dirty="0">
                          <a:solidFill>
                            <a:schemeClr val="tx1"/>
                          </a:solidFill>
                          <a:latin typeface="Arial" panose="020B0604020202020204" pitchFamily="34" charset="0"/>
                          <a:cs typeface="Arial" panose="020B0604020202020204" pitchFamily="34" charset="0"/>
                        </a:rPr>
                        <a:t>maximumCardinalityInt</a:t>
                      </a:r>
                      <a:r>
                        <a:rPr lang="en-IN" sz="1800" dirty="0">
                          <a:solidFill>
                            <a:schemeClr val="tx1"/>
                          </a:solidFill>
                          <a:latin typeface="Arial" panose="020B0604020202020204" pitchFamily="34" charset="0"/>
                          <a:cs typeface="Arial" panose="020B0604020202020204" pitchFamily="34" charset="0"/>
                        </a:rPr>
                        <a:t> ]</a:t>
                      </a:r>
                    </a:p>
                  </a:txBody>
                  <a:tcPr marL="91428" marR="91428" anchor="ctr">
                    <a:solidFill>
                      <a:schemeClr val="bg1"/>
                    </a:solidFill>
                  </a:tcPr>
                </a:tc>
                <a:tc>
                  <a:txBody>
                    <a:bodyPr/>
                    <a:lstStyle/>
                    <a:p>
                      <a:endParaRPr lang="en-IN" sz="18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endParaRPr lang="en-IN" sz="18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endParaRPr lang="en-IN" sz="18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endParaRPr lang="en-IN" sz="18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endParaRPr lang="en-IN" sz="18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endParaRPr lang="en-IN" sz="18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IN" sz="18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bl>
          </a:graphicData>
        </a:graphic>
      </p:graphicFrame>
    </p:spTree>
    <p:extLst>
      <p:ext uri="{BB962C8B-B14F-4D97-AF65-F5344CB8AC3E}">
        <p14:creationId xmlns:p14="http://schemas.microsoft.com/office/powerpoint/2010/main" val="251083812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a:t>
            </a:r>
            <a:r>
              <a:rPr lang="en-IN" dirty="0">
                <a:solidFill>
                  <a:schemeClr val="bg1">
                    <a:lumMod val="50000"/>
                  </a:schemeClr>
                </a:solidFill>
                <a:latin typeface="Liberation Mono"/>
              </a:rPr>
              <a:t>(</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chemeClr val="bg1">
                    <a:lumMod val="50000"/>
                  </a:schemeClr>
                </a:solidFill>
                <a:latin typeface="Liberation Mono"/>
              </a:rPr>
              <a:t>(</a:t>
            </a:r>
            <a:r>
              <a:rPr lang="en-IN" dirty="0">
                <a:latin typeface="Liberation Mono"/>
              </a:rPr>
              <a:t>salary</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2000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4000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6000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nvGrpSpPr>
          <p:cNvPr id="2" name="Group 1">
            <a:extLst>
              <a:ext uri="{FF2B5EF4-FFF2-40B4-BE49-F238E27FC236}">
                <a16:creationId xmlns:a16="http://schemas.microsoft.com/office/drawing/2014/main" id="{0ACB5D95-4399-4373-ABFB-39C1A7435854}"/>
              </a:ext>
            </a:extLst>
          </p:cNvPr>
          <p:cNvGrpSpPr/>
          <p:nvPr/>
        </p:nvGrpSpPr>
        <p:grpSpPr>
          <a:xfrm>
            <a:off x="7176120" y="2449919"/>
            <a:ext cx="4824536" cy="3643377"/>
            <a:chOff x="6672064" y="2449919"/>
            <a:chExt cx="5256584" cy="3643377"/>
          </a:xfrm>
        </p:grpSpPr>
        <p:sp>
          <p:nvSpPr>
            <p:cNvPr id="13" name="TextBox 12">
              <a:extLst>
                <a:ext uri="{FF2B5EF4-FFF2-40B4-BE49-F238E27FC236}">
                  <a16:creationId xmlns:a16="http://schemas.microsoft.com/office/drawing/2014/main" id="{4F9B653E-AEBB-406F-8BC4-7C9D819D5FE4}"/>
                </a:ext>
              </a:extLst>
            </p:cNvPr>
            <p:cNvSpPr txBox="1"/>
            <p:nvPr/>
          </p:nvSpPr>
          <p:spPr>
            <a:xfrm>
              <a:off x="6672064" y="2953975"/>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a:t>
              </a:r>
              <a:r>
                <a:rPr lang="en-IN" dirty="0">
                  <a:solidFill>
                    <a:schemeClr val="bg1">
                      <a:lumMod val="50000"/>
                    </a:schemeClr>
                  </a:solidFill>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err="1">
                  <a:latin typeface="Liberation Mono"/>
                </a:rPr>
                <a:t>storeID</a:t>
              </a:r>
              <a:r>
                <a:rPr lang="en-IN" dirty="0">
                  <a:latin typeface="Liberation Mono"/>
                </a:rPr>
                <a:t> </a:t>
              </a:r>
              <a:r>
                <a:rPr lang="en-IN" dirty="0">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solidFill>
                    <a:schemeClr val="bg1">
                      <a:lumMod val="50000"/>
                    </a:schemeClr>
                  </a:solidFill>
                  <a:latin typeface="Liberation Mono"/>
                </a:rPr>
                <a:t>(</a:t>
              </a:r>
              <a:r>
                <a:rPr lang="en-IN" dirty="0">
                  <a:latin typeface="Liberation Mono"/>
                </a:rPr>
                <a:t>storeID</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 IN</a:t>
              </a:r>
              <a:r>
                <a:rPr lang="en-IN" dirty="0">
                  <a:solidFill>
                    <a:schemeClr val="bg1">
                      <a:lumMod val="50000"/>
                    </a:schemeClr>
                  </a:solidFill>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solidFill>
                    <a:schemeClr val="bg1">
                      <a:lumMod val="50000"/>
                    </a:schemeClr>
                  </a:solidFill>
                  <a:latin typeface="Liberation Mono"/>
                </a:rPr>
                <a:t>)</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4" name="TextBox 13">
              <a:extLst>
                <a:ext uri="{FF2B5EF4-FFF2-40B4-BE49-F238E27FC236}">
                  <a16:creationId xmlns:a16="http://schemas.microsoft.com/office/drawing/2014/main" id="{ED324714-7BE6-49E7-83DD-6886F9EFD84B}"/>
                </a:ext>
              </a:extLst>
            </p:cNvPr>
            <p:cNvSpPr txBox="1"/>
            <p:nvPr/>
          </p:nvSpPr>
          <p:spPr>
            <a:xfrm>
              <a:off x="6672064" y="2449919"/>
              <a:ext cx="3312368"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aphicFrame>
        <p:nvGraphicFramePr>
          <p:cNvPr id="15" name="Table 15">
            <a:extLst>
              <a:ext uri="{FF2B5EF4-FFF2-40B4-BE49-F238E27FC236}">
                <a16:creationId xmlns:a16="http://schemas.microsoft.com/office/drawing/2014/main" id="{E7F0FF96-B40D-4A44-A732-C23EA177D4E2}"/>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sp>
        <p:nvSpPr>
          <p:cNvPr id="17" name="TextBox 16">
            <a:extLst>
              <a:ext uri="{FF2B5EF4-FFF2-40B4-BE49-F238E27FC236}">
                <a16:creationId xmlns:a16="http://schemas.microsoft.com/office/drawing/2014/main" id="{9715DA39-DED8-415F-95B4-15DB9E15D812}"/>
              </a:ext>
            </a:extLst>
          </p:cNvPr>
          <p:cNvSpPr txBox="1"/>
          <p:nvPr/>
        </p:nvSpPr>
        <p:spPr>
          <a:xfrm>
            <a:off x="623392" y="4725144"/>
            <a:ext cx="6552728" cy="190821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solidFill>
                  <a:srgbClr val="0077AA"/>
                </a:solidFill>
                <a:latin typeface="Liberation Mono"/>
              </a:rPr>
              <a:t> VALUES</a:t>
            </a:r>
            <a:r>
              <a:rPr lang="en-US" dirty="0">
                <a:solidFill>
                  <a:schemeClr val="bg1">
                    <a:lumMod val="50000"/>
                  </a:schemeClr>
                </a:solidFill>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solidFill>
                  <a:schemeClr val="bg1">
                    <a:lumMod val="50000"/>
                  </a:schemeClr>
                </a:solidFill>
                <a:latin typeface="Liberation Mono"/>
              </a:rPr>
              <a:t>(</a:t>
            </a:r>
            <a:r>
              <a:rPr lang="en-IN" dirty="0">
                <a:solidFill>
                  <a:schemeClr val="accent4">
                    <a:lumMod val="50000"/>
                  </a:schemeClr>
                </a:solidFill>
                <a:latin typeface="Liberation Mono"/>
              </a:rPr>
              <a:t>p0</a:t>
            </a:r>
            <a:r>
              <a:rPr lang="en-IN"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IN"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146147455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F7839439-872E-1551-6A2B-A414E3A9AC07}"/>
              </a:ext>
            </a:extLst>
          </p:cNvPr>
          <p:cNvSpPr txBox="1"/>
          <p:nvPr/>
        </p:nvSpPr>
        <p:spPr>
          <a:xfrm>
            <a:off x="263352" y="5301208"/>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possible to create, alter, drop, and write (Insert, Update, and Delete rows) to TEMPORARY tables.</a:t>
            </a:r>
          </a:p>
        </p:txBody>
      </p:sp>
    </p:spTree>
    <p:extLst>
      <p:ext uri="{BB962C8B-B14F-4D97-AF65-F5344CB8AC3E}">
        <p14:creationId xmlns:p14="http://schemas.microsoft.com/office/powerpoint/2010/main" val="43936453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212365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a:solidFill>
                  <a:srgbClr val="DC525C"/>
                </a:solidFill>
                <a:latin typeface="Segoe UI Light" panose="020B0502040204020203" pitchFamily="34" charset="0"/>
                <a:cs typeface="Segoe UI Light" panose="020B0502040204020203" pitchFamily="34" charset="0"/>
              </a:rPr>
              <a:t>continue with SELECT </a:t>
            </a:r>
            <a:r>
              <a:rPr lang="en-US" sz="4800" dirty="0">
                <a:solidFill>
                  <a:srgbClr val="DC525C"/>
                </a:solidFill>
                <a:latin typeface="Segoe UI Light" panose="020B0502040204020203" pitchFamily="34" charset="0"/>
                <a:cs typeface="Segoe UI Light" panose="020B0502040204020203" pitchFamily="34" charset="0"/>
              </a:rPr>
              <a:t>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
        <p:nvSpPr>
          <p:cNvPr id="5" name="TextBox 4">
            <a:extLst>
              <a:ext uri="{FF2B5EF4-FFF2-40B4-BE49-F238E27FC236}">
                <a16:creationId xmlns:a16="http://schemas.microsoft.com/office/drawing/2014/main" id="{43A3ED3C-4680-D5A7-B2B5-180067D7BFA1}"/>
              </a:ext>
            </a:extLst>
          </p:cNvPr>
          <p:cNvSpPr txBox="1"/>
          <p:nvPr/>
        </p:nvSpPr>
        <p:spPr>
          <a:xfrm>
            <a:off x="263352" y="5733256"/>
            <a:ext cx="5658130"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The asterisk symbol “ * ” can be used in the </a:t>
            </a:r>
            <a:r>
              <a:rPr lang="en-IN" dirty="0">
                <a:solidFill>
                  <a:srgbClr val="006C86"/>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clause to denote “all attributes.”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7119112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643915"/>
            <a:ext cx="11377264" cy="984885"/>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Empty enums are not allowed</a:t>
            </a:r>
            <a:endParaRPr lang="en-IN" dirty="0">
              <a:latin typeface="Arial" panose="020B0604020202020204" pitchFamily="34" charset="0"/>
              <a:cs typeface="Arial" panose="020B0604020202020204" pitchFamily="34" charset="0"/>
            </a:endParaRPr>
          </a:p>
        </p:txBody>
      </p:sp>
      <p:sp>
        <p:nvSpPr>
          <p:cNvPr id="5" name="Rectangle 4"/>
          <p:cNvSpPr/>
          <p:nvPr/>
        </p:nvSpPr>
        <p:spPr>
          <a:xfrm>
            <a:off x="407368" y="2015549"/>
            <a:ext cx="1137726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t>
            </a:r>
            <a:r>
              <a:rPr lang="en-IN" dirty="0">
                <a:solidFill>
                  <a:srgbClr val="669900"/>
                </a:solidFill>
                <a:latin typeface="Liberation Mono"/>
              </a:rPr>
              <a:t>'A'</a:t>
            </a:r>
            <a:r>
              <a:rPr lang="en-IN" dirty="0">
                <a:latin typeface="Liberation Mono"/>
                <a:cs typeface="Arial" panose="020B0604020202020204" pitchFamily="34" charset="0"/>
              </a:rPr>
              <a:t>,</a:t>
            </a:r>
            <a:r>
              <a:rPr lang="en-IN" dirty="0">
                <a:solidFill>
                  <a:srgbClr val="669900"/>
                </a:solidFill>
                <a:latin typeface="Liberation Mono"/>
              </a:rPr>
              <a:t>'B'</a:t>
            </a:r>
            <a:r>
              <a:rPr lang="en-IN" dirty="0">
                <a:latin typeface="Liberation Mono"/>
                <a:cs typeface="Arial" panose="020B0604020202020204" pitchFamily="34" charset="0"/>
              </a:rPr>
              <a:t>,</a:t>
            </a:r>
            <a:r>
              <a:rPr lang="en-IN" dirty="0">
                <a:solidFill>
                  <a:srgbClr val="669900"/>
                </a:solidFill>
                <a:latin typeface="Liberation Mono"/>
              </a:rPr>
              <a:t>'C'</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(col1, col2)</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p:txBody>
      </p:sp>
      <p:sp>
        <p:nvSpPr>
          <p:cNvPr id="6" name="TextBox 5">
            <a:extLst>
              <a:ext uri="{FF2B5EF4-FFF2-40B4-BE49-F238E27FC236}">
                <a16:creationId xmlns:a16="http://schemas.microsoft.com/office/drawing/2014/main" id="{2874F690-9CCA-72CE-56A3-3DE2F3E4A664}"/>
              </a:ext>
            </a:extLst>
          </p:cNvPr>
          <p:cNvSpPr txBox="1"/>
          <p:nvPr/>
        </p:nvSpPr>
        <p:spPr>
          <a:xfrm>
            <a:off x="191344" y="3539331"/>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Tree>
    <p:extLst>
      <p:ext uri="{BB962C8B-B14F-4D97-AF65-F5344CB8AC3E}">
        <p14:creationId xmlns:p14="http://schemas.microsoft.com/office/powerpoint/2010/main" val="358973701"/>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521280"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a:t>
            </a:r>
          </a:p>
          <a:p>
            <a:pPr marL="363538" algn="l"/>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1623424744"/>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use alias in an expression.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7677198"/>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5445500"/>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dirty="0">
                <a:solidFill>
                  <a:srgbClr val="669900"/>
                </a:solidFill>
                <a:latin typeface="Liberation Mono"/>
              </a:rPr>
              <a:t>"Employee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2089879"/>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grpSp>
        <p:nvGrpSpPr>
          <p:cNvPr id="11" name="Group 10">
            <a:extLst>
              <a:ext uri="{FF2B5EF4-FFF2-40B4-BE49-F238E27FC236}">
                <a16:creationId xmlns:a16="http://schemas.microsoft.com/office/drawing/2014/main" id="{D8C160C6-62DD-113C-B684-E2CA10655ED6}"/>
              </a:ext>
            </a:extLst>
          </p:cNvPr>
          <p:cNvGrpSpPr/>
          <p:nvPr/>
        </p:nvGrpSpPr>
        <p:grpSpPr>
          <a:xfrm>
            <a:off x="370694" y="1178292"/>
            <a:ext cx="3709082" cy="635359"/>
            <a:chOff x="370694" y="1137457"/>
            <a:chExt cx="3709082" cy="635359"/>
          </a:xfrm>
        </p:grpSpPr>
        <p:sp>
          <p:nvSpPr>
            <p:cNvPr id="6" name="TextBox 5">
              <a:extLst>
                <a:ext uri="{FF2B5EF4-FFF2-40B4-BE49-F238E27FC236}">
                  <a16:creationId xmlns:a16="http://schemas.microsoft.com/office/drawing/2014/main" id="{B5A3A703-CABC-B1DC-B142-47E97C6F12E5}"/>
                </a:ext>
              </a:extLst>
            </p:cNvPr>
            <p:cNvSpPr txBox="1"/>
            <p:nvPr/>
          </p:nvSpPr>
          <p:spPr>
            <a:xfrm>
              <a:off x="370694" y="1311151"/>
              <a:ext cx="3709082" cy="461665"/>
            </a:xfrm>
            <a:prstGeom prst="rect">
              <a:avLst/>
            </a:prstGeom>
            <a:noFill/>
          </p:spPr>
          <p:txBody>
            <a:bodyPr wrap="square">
              <a:spAutoFit/>
            </a:bodyPr>
            <a:lstStyle/>
            <a:p>
              <a:r>
                <a:rPr lang="en-IN" sz="2400" dirty="0"/>
                <a:t>column-name as new-name</a:t>
              </a:r>
            </a:p>
          </p:txBody>
        </p:sp>
        <p:cxnSp>
          <p:nvCxnSpPr>
            <p:cNvPr id="8" name="Straight Arrow Connector 7">
              <a:extLst>
                <a:ext uri="{FF2B5EF4-FFF2-40B4-BE49-F238E27FC236}">
                  <a16:creationId xmlns:a16="http://schemas.microsoft.com/office/drawing/2014/main" id="{5B91EFA8-641C-4728-A199-CE2389A45C61}"/>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F502E96-20F3-9FCD-FC13-99BB908F982C}"/>
                </a:ext>
              </a:extLst>
            </p:cNvPr>
            <p:cNvCxnSpPr>
              <a:cxnSpLocks/>
            </p:cNvCxnSpPr>
            <p:nvPr/>
          </p:nvCxnSpPr>
          <p:spPr>
            <a:xfrm>
              <a:off x="2783632"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C244A650-CAC7-831D-C9F4-15D4DBBB3E33}"/>
              </a:ext>
            </a:extLst>
          </p:cNvPr>
          <p:cNvGrpSpPr/>
          <p:nvPr/>
        </p:nvGrpSpPr>
        <p:grpSpPr>
          <a:xfrm>
            <a:off x="6312024" y="1178292"/>
            <a:ext cx="3456383" cy="635359"/>
            <a:chOff x="370694" y="1137457"/>
            <a:chExt cx="3456383" cy="635359"/>
          </a:xfrm>
        </p:grpSpPr>
        <p:sp>
          <p:nvSpPr>
            <p:cNvPr id="14" name="TextBox 13">
              <a:extLst>
                <a:ext uri="{FF2B5EF4-FFF2-40B4-BE49-F238E27FC236}">
                  <a16:creationId xmlns:a16="http://schemas.microsoft.com/office/drawing/2014/main" id="{D3D5057F-E8DE-0C0A-AF53-87B8881C5C0C}"/>
                </a:ext>
              </a:extLst>
            </p:cNvPr>
            <p:cNvSpPr txBox="1"/>
            <p:nvPr/>
          </p:nvSpPr>
          <p:spPr>
            <a:xfrm>
              <a:off x="370694" y="1311151"/>
              <a:ext cx="3456383" cy="461665"/>
            </a:xfrm>
            <a:prstGeom prst="rect">
              <a:avLst/>
            </a:prstGeom>
            <a:noFill/>
          </p:spPr>
          <p:txBody>
            <a:bodyPr wrap="square">
              <a:spAutoFit/>
            </a:bodyPr>
            <a:lstStyle/>
            <a:p>
              <a:r>
                <a:rPr lang="en-IN" sz="2400" dirty="0"/>
                <a:t>table-name as new-name</a:t>
              </a:r>
            </a:p>
          </p:txBody>
        </p:sp>
        <p:cxnSp>
          <p:nvCxnSpPr>
            <p:cNvPr id="15" name="Straight Arrow Connector 14">
              <a:extLst>
                <a:ext uri="{FF2B5EF4-FFF2-40B4-BE49-F238E27FC236}">
                  <a16:creationId xmlns:a16="http://schemas.microsoft.com/office/drawing/2014/main" id="{AE78FC0C-8F4D-9FE3-723E-95E8AA57011C}"/>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D82CFE1-F808-D950-5148-DE672CB42CCE}"/>
                </a:ext>
              </a:extLst>
            </p:cNvPr>
            <p:cNvCxnSpPr>
              <a:cxnSpLocks/>
            </p:cNvCxnSpPr>
            <p:nvPr/>
          </p:nvCxnSpPr>
          <p:spPr>
            <a:xfrm>
              <a:off x="2549270"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994516"/>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885850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latin typeface="Liberation Mono"/>
              </a:rPr>
              <a:t>1, </a:t>
            </a:r>
            <a:r>
              <a:rPr lang="en-IN" dirty="0">
                <a:solidFill>
                  <a:srgbClr val="39AE0A"/>
                </a:solidFill>
                <a:latin typeface="Liberation Mono"/>
              </a:rPr>
              <a:t>"saleel"</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490093090"/>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10" name="TextBox 9">
            <a:extLst>
              <a:ext uri="{FF2B5EF4-FFF2-40B4-BE49-F238E27FC236}">
                <a16:creationId xmlns:a16="http://schemas.microsoft.com/office/drawing/2014/main" id="{BF021BEA-1BAC-4B1F-A667-E14543C77BBD}"/>
              </a:ext>
            </a:extLst>
          </p:cNvPr>
          <p:cNvSpPr txBox="1"/>
          <p:nvPr/>
        </p:nvSpPr>
        <p:spPr>
          <a:xfrm>
            <a:off x="6113673" y="1987398"/>
            <a:ext cx="5514325" cy="2542363"/>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R1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numberString;</a:t>
            </a:r>
            <a:endParaRPr lang="en-IN" dirty="0">
              <a:latin typeface="Liberation Mono"/>
              <a:cs typeface="Arial" pitchFamily="34" charset="0"/>
            </a:endParaRPr>
          </a:p>
        </p:txBody>
      </p:sp>
      <p:sp>
        <p:nvSpPr>
          <p:cNvPr id="7" name="Rectangle 6">
            <a:extLst>
              <a:ext uri="{FF2B5EF4-FFF2-40B4-BE49-F238E27FC236}">
                <a16:creationId xmlns:a16="http://schemas.microsoft.com/office/drawing/2014/main" id="{3F2F3E05-346E-4EE1-A38F-3ACA0D6CD670}"/>
              </a:ext>
            </a:extLst>
          </p:cNvPr>
          <p:cNvSpPr/>
          <p:nvPr/>
        </p:nvSpPr>
        <p:spPr>
          <a:xfrm>
            <a:off x="3215680" y="1987398"/>
            <a:ext cx="2741858" cy="378885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p:txBody>
      </p:sp>
      <p:grpSp>
        <p:nvGrpSpPr>
          <p:cNvPr id="3" name="Group 2">
            <a:extLst>
              <a:ext uri="{FF2B5EF4-FFF2-40B4-BE49-F238E27FC236}">
                <a16:creationId xmlns:a16="http://schemas.microsoft.com/office/drawing/2014/main" id="{DD5AD7AF-DE6C-40AC-A337-1859BE9BD26C}"/>
              </a:ext>
            </a:extLst>
          </p:cNvPr>
          <p:cNvGrpSpPr/>
          <p:nvPr/>
        </p:nvGrpSpPr>
        <p:grpSpPr>
          <a:xfrm>
            <a:off x="6113672" y="4869160"/>
            <a:ext cx="5814975" cy="1768850"/>
            <a:chOff x="5673867" y="4727466"/>
            <a:chExt cx="6254781" cy="1768850"/>
          </a:xfrm>
        </p:grpSpPr>
        <p:sp>
          <p:nvSpPr>
            <p:cNvPr id="8" name="Rectangle 7">
              <a:extLst>
                <a:ext uri="{FF2B5EF4-FFF2-40B4-BE49-F238E27FC236}">
                  <a16:creationId xmlns:a16="http://schemas.microsoft.com/office/drawing/2014/main" id="{3D3A9E5F-89E5-4D5B-9731-CEE159F2D1E1}"/>
                </a:ext>
              </a:extLst>
            </p:cNvPr>
            <p:cNvSpPr/>
            <p:nvPr/>
          </p:nvSpPr>
          <p:spPr>
            <a:xfrm>
              <a:off x="5807968" y="5580571"/>
              <a:ext cx="2340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238456" y="5615947"/>
              <a:ext cx="2340000" cy="88036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Tree>
    <p:extLst>
      <p:ext uri="{BB962C8B-B14F-4D97-AF65-F5344CB8AC3E}">
        <p14:creationId xmlns:p14="http://schemas.microsoft.com/office/powerpoint/2010/main" val="1256742152"/>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095963"/>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4" name="TextBox 3">
            <a:extLst>
              <a:ext uri="{FF2B5EF4-FFF2-40B4-BE49-F238E27FC236}">
                <a16:creationId xmlns:a16="http://schemas.microsoft.com/office/drawing/2014/main" id="{69523868-59F5-570E-A2CA-A69C162901DC}"/>
              </a:ext>
            </a:extLst>
          </p:cNvPr>
          <p:cNvSpPr txBox="1"/>
          <p:nvPr/>
        </p:nvSpPr>
        <p:spPr>
          <a:xfrm>
            <a:off x="335360" y="4314725"/>
            <a:ext cx="11305256" cy="369332"/>
          </a:xfrm>
          <a:prstGeom prst="rect">
            <a:avLst/>
          </a:prstGeom>
          <a:noFill/>
        </p:spPr>
        <p:txBody>
          <a:bodyPr wrap="square">
            <a:spAutoFit/>
          </a:bodyPr>
          <a:lstStyle/>
          <a:p>
            <a:r>
              <a:rPr lang="en-IN" dirty="0"/>
              <a:t>Generated columns may not have DEFAULT or ON UPDATE expressions.</a:t>
            </a:r>
          </a:p>
        </p:txBody>
      </p:sp>
    </p:spTree>
    <p:extLst>
      <p:ext uri="{BB962C8B-B14F-4D97-AF65-F5344CB8AC3E}">
        <p14:creationId xmlns:p14="http://schemas.microsoft.com/office/powerpoint/2010/main" val="111899687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a:t>
            </a:r>
            <a:r>
              <a:rPr lang="en-IN" dirty="0" err="1"/>
              <a:t>boolean_value</a:t>
            </a:r>
            <a:r>
              <a:rPr lang="en-IN" dirty="0"/>
              <a:t>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BAB65EE9-B380-F2EB-9633-990F74B8DCBE}"/>
              </a:ext>
            </a:extLst>
          </p:cNvPr>
          <p:cNvSpPr txBox="1"/>
          <p:nvPr/>
        </p:nvSpPr>
        <p:spPr>
          <a:xfrm>
            <a:off x="479376" y="229613"/>
            <a:ext cx="11161240" cy="1692771"/>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In SQL, the same name can be used for two (or more) attributes as long as the attributes are in different relations. If this is the case, and a multi-table query refers to two or more attributes with the same name, we must </a:t>
            </a:r>
            <a:r>
              <a:rPr lang="en-IN" b="1" i="1" dirty="0">
                <a:latin typeface="Arial" panose="020B0604020202020204" pitchFamily="34" charset="0"/>
                <a:cs typeface="Arial" panose="020B0604020202020204" pitchFamily="34" charset="0"/>
              </a:rPr>
              <a:t>qualify</a:t>
            </a:r>
            <a:r>
              <a:rPr lang="en-IN" dirty="0">
                <a:latin typeface="Arial" panose="020B0604020202020204" pitchFamily="34" charset="0"/>
                <a:cs typeface="Arial" panose="020B0604020202020204" pitchFamily="34" charset="0"/>
              </a:rPr>
              <a:t> the attribute name with the relation name to prevent ambiguity. This is done by prefixing the relation name to the attribute name and separating the two by a period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59124334"/>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a:t>
            </a:r>
            <a:r>
              <a:rPr lang="en-IN" sz="2200" b="1" dirty="0">
                <a:latin typeface="Segoe UI Light" panose="020B0502040204020203" pitchFamily="34" charset="0"/>
                <a:cs typeface="Segoe UI Light" panose="020B0502040204020203" pitchFamily="34" charset="0"/>
              </a:rPr>
              <a:t>Database, Table, Column, Index, Constraint, View, Stored Program, Compound Statement Label, User-Defined Variable, Tablespace</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64</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 whereas for </a:t>
            </a:r>
            <a:r>
              <a:rPr lang="en-IN" sz="2200" b="1" dirty="0">
                <a:latin typeface="Segoe UI Light" panose="020B0502040204020203" pitchFamily="34" charset="0"/>
                <a:cs typeface="Segoe UI Light" panose="020B0502040204020203" pitchFamily="34" charset="0"/>
              </a:rPr>
              <a:t>Alias</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256</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558393389"/>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
        <p:nvSpPr>
          <p:cNvPr id="5" name="TextBox 4">
            <a:extLst>
              <a:ext uri="{FF2B5EF4-FFF2-40B4-BE49-F238E27FC236}">
                <a16:creationId xmlns:a16="http://schemas.microsoft.com/office/drawing/2014/main" id="{C976A225-097B-180E-824B-59D7C38A0005}"/>
              </a:ext>
            </a:extLst>
          </p:cNvPr>
          <p:cNvSpPr txBox="1"/>
          <p:nvPr/>
        </p:nvSpPr>
        <p:spPr>
          <a:xfrm>
            <a:off x="479376" y="4581128"/>
            <a:ext cx="11377264"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NULL</a:t>
            </a:r>
            <a:r>
              <a:rPr lang="en-IN" dirty="0">
                <a:latin typeface="Liberation Mono"/>
              </a:rPr>
              <a:t>;  </a:t>
            </a:r>
            <a:r>
              <a:rPr lang="en-IN" dirty="0">
                <a:solidFill>
                  <a:srgbClr val="39AE0A"/>
                </a:solidFill>
                <a:latin typeface="Liberation Mono"/>
              </a:rPr>
              <a:t>// Output will be NULL and 1</a:t>
            </a:r>
          </a:p>
          <a:p>
            <a:pPr marL="285750" indent="-285750">
              <a:buFont typeface="Arial" panose="020B0604020202020204" pitchFamily="34" charset="0"/>
              <a:buChar char="•"/>
            </a:pPr>
            <a:endParaRPr lang="en-IN" sz="800" dirty="0">
              <a:solidFill>
                <a:srgbClr val="39AE0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rgbClr val="39AE0A"/>
                </a:solidFill>
                <a:latin typeface="Liberation Mono"/>
              </a:rPr>
              <a:t>// Output will be NULL </a:t>
            </a:r>
            <a:r>
              <a:rPr lang="en-IN">
                <a:solidFill>
                  <a:srgbClr val="39AE0A"/>
                </a:solidFill>
                <a:latin typeface="Liberation Mono"/>
              </a:rPr>
              <a:t>and 0</a:t>
            </a:r>
            <a:endParaRPr lang="en-IN" dirty="0">
              <a:solidFill>
                <a:srgbClr val="39AE0A"/>
              </a:solidFill>
              <a:latin typeface="Liberation Mono"/>
            </a:endParaRPr>
          </a:p>
        </p:txBody>
      </p:sp>
    </p:spTree>
    <p:extLst>
      <p:ext uri="{BB962C8B-B14F-4D97-AF65-F5344CB8AC3E}">
        <p14:creationId xmlns:p14="http://schemas.microsoft.com/office/powerpoint/2010/main" val="518904722"/>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9B91911-2077-A304-DD1C-EE2937A8CD2F}"/>
              </a:ext>
            </a:extLst>
          </p:cNvPr>
          <p:cNvSpPr txBox="1"/>
          <p:nvPr/>
        </p:nvSpPr>
        <p:spPr>
          <a:xfrm>
            <a:off x="263352" y="5190291"/>
            <a:ext cx="1180931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US" sz="800" dirty="0">
              <a:solidFill>
                <a:schemeClr val="accent4">
                  <a:lumMod val="50000"/>
                </a:schemeClr>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result of (FALSE AND UNKNOWN) is FALSE, whereas the result of (FALSE OR UNKNOWN) is UNKNOWN.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2003300"/>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(expr1, expr2 , expr3)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AS R1;</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solidFill>
                  <a:schemeClr val="tx1">
                    <a:lumMod val="65000"/>
                    <a:lumOff val="35000"/>
                  </a:schemeClr>
                </a:solidFill>
                <a:latin typeface="Liberation Mono"/>
              </a:rPr>
              <a:t>)</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457502"/>
            <a:ext cx="11810106" cy="4339650"/>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a:t>
            </a:r>
            <a:r>
              <a:rPr lang="en-IN" sz="2000" dirty="0">
                <a:solidFill>
                  <a:srgbClr val="0077AA"/>
                </a:solidFill>
                <a:latin typeface="Liberation Mono"/>
              </a:rPr>
              <a:t> </a:t>
            </a:r>
            <a:r>
              <a:rPr lang="en-IN" sz="2000" i="1" dirty="0">
                <a:solidFill>
                  <a:srgbClr val="0077AA"/>
                </a:solidFill>
                <a:latin typeface="Liberation Mono"/>
              </a:rPr>
              <a:t>CACHED</a:t>
            </a:r>
            <a:r>
              <a:rPr lang="en-IN" sz="2000" b="0" i="0" dirty="0">
                <a:solidFill>
                  <a:srgbClr val="000000"/>
                </a:solidFill>
                <a:effectLst/>
                <a:latin typeface="Liberation Mono"/>
              </a:rPr>
              <a:t> | </a:t>
            </a:r>
            <a:r>
              <a:rPr lang="en-IN" sz="2000" i="1" dirty="0">
                <a:solidFill>
                  <a:srgbClr val="0077AA"/>
                </a:solidFill>
                <a:latin typeface="Liberation Mono"/>
              </a:rPr>
              <a:t>MEMORY</a:t>
            </a:r>
            <a:r>
              <a:rPr lang="en-IN" sz="2000" b="0" i="0" dirty="0">
                <a:solidFill>
                  <a:srgbClr val="000000"/>
                </a:solidFill>
                <a:effectLst/>
                <a:latin typeface="Liberation Mono"/>
              </a:rPr>
              <a:t> </a:t>
            </a:r>
            <a:r>
              <a:rPr lang="en-IN" sz="2000" dirty="0">
                <a:latin typeface="Liberation Mono"/>
              </a:rPr>
              <a:t>}</a:t>
            </a:r>
            <a:r>
              <a:rPr lang="en-IN" sz="2000" dirty="0">
                <a:solidFill>
                  <a:srgbClr val="0077AA"/>
                </a:solidFill>
                <a:latin typeface="Liberation Mono"/>
              </a:rPr>
              <a:t> TABLE </a:t>
            </a:r>
            <a:r>
              <a:rPr lang="en-IN" sz="2000" dirty="0">
                <a:latin typeface="Liberation Mono"/>
              </a:rPr>
              <a:t>[</a:t>
            </a:r>
            <a:r>
              <a:rPr lang="en-IN" sz="2000" dirty="0">
                <a:solidFill>
                  <a:schemeClr val="tx1">
                    <a:lumMod val="65000"/>
                    <a:lumOff val="35000"/>
                  </a:schemeClr>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latin typeface="Liberation Mono"/>
              </a:rPr>
              <a:t>columnName baseDataType </a:t>
            </a:r>
            <a:r>
              <a:rPr lang="en-IN" sz="2000" i="1" dirty="0">
                <a:solidFill>
                  <a:schemeClr val="accent4">
                    <a:lumMod val="50000"/>
                  </a:schemeClr>
                </a:solidFill>
                <a:latin typeface="Liberation Mono"/>
              </a:rPr>
              <a:t>columnDefination</a:t>
            </a:r>
            <a:r>
              <a:rPr lang="en-IN" sz="2000" i="1" dirty="0">
                <a:solidFill>
                  <a:schemeClr val="tx1">
                    <a:lumMod val="75000"/>
                    <a:lumOff val="25000"/>
                  </a:schemeClr>
                </a:solidFill>
                <a:latin typeface="Liberation Mono"/>
              </a:rPr>
              <a:t>, </a:t>
            </a:r>
            <a:r>
              <a:rPr lang="en-IN" sz="2000" i="1" dirty="0">
                <a:solidFill>
                  <a:schemeClr val="bg1">
                    <a:lumMod val="50000"/>
                  </a:schemeClr>
                </a:solidFill>
                <a:latin typeface="Liberation Mono"/>
              </a:rPr>
              <a:t>. . .</a:t>
            </a:r>
            <a:r>
              <a:rPr lang="en-IN" sz="2000" dirty="0">
                <a:solidFill>
                  <a:schemeClr val="tx1">
                    <a:lumMod val="75000"/>
                    <a:lumOff val="25000"/>
                  </a:schemeClr>
                </a:solidFill>
                <a:latin typeface="Liberation Mono"/>
              </a:rPr>
              <a:t>) </a:t>
            </a:r>
            <a:r>
              <a:rPr lang="en-IN" sz="2000" dirty="0">
                <a:solidFill>
                  <a:srgbClr val="0077AA"/>
                </a:solidFill>
                <a:latin typeface="Liberation Mono"/>
              </a:rPr>
              <a:t>NOT</a:t>
            </a:r>
            <a:r>
              <a:rPr lang="en-IN" sz="2000" dirty="0">
                <a:solidFill>
                  <a:srgbClr val="000000"/>
                </a:solidFill>
                <a:latin typeface="Liberation Mono"/>
              </a:rPr>
              <a:t> </a:t>
            </a:r>
            <a:r>
              <a:rPr lang="en-IN" sz="2000" dirty="0">
                <a:solidFill>
                  <a:srgbClr val="0077AA"/>
                </a:solidFill>
                <a:latin typeface="Liberation Mono"/>
              </a:rPr>
              <a:t>PERSISTENT</a:t>
            </a:r>
          </a:p>
          <a:p>
            <a:r>
              <a:rPr lang="en-IN" sz="800" dirty="0">
                <a:solidFill>
                  <a:schemeClr val="tx1">
                    <a:lumMod val="75000"/>
                    <a:lumOff val="25000"/>
                  </a:schemeClr>
                </a:solidFill>
                <a:latin typeface="Liberation Mono"/>
              </a:rPr>
              <a:t>    </a:t>
            </a:r>
          </a:p>
          <a:p>
            <a:r>
              <a:rPr lang="en-IN" sz="2000" i="1" dirty="0">
                <a:solidFill>
                  <a:schemeClr val="accent4">
                    <a:lumMod val="50000"/>
                  </a:schemeClr>
                </a:solidFill>
                <a:latin typeface="Liberation Mono"/>
              </a:rPr>
              <a:t>columnDefination</a:t>
            </a:r>
            <a:endParaRPr lang="en-IN" sz="2000" i="1" dirty="0">
              <a:solidFill>
                <a:schemeClr val="tx1">
                  <a:lumMod val="75000"/>
                  <a:lumOff val="25000"/>
                </a:schemeClr>
              </a:solidFill>
              <a:latin typeface="Liberation Mono"/>
            </a:endParaRPr>
          </a:p>
          <a:p>
            <a:pPr marL="457200" indent="-457200">
              <a:buAutoNum type="arabicPeriod"/>
            </a:pPr>
            <a:r>
              <a:rPr lang="en-IN" sz="2000" dirty="0">
                <a:solidFill>
                  <a:srgbClr val="000000"/>
                </a:solidFill>
                <a:latin typeface="Liberation Mono"/>
              </a:rPr>
              <a:t>VISIBLE  / INVISIBLE</a:t>
            </a:r>
          </a:p>
          <a:p>
            <a:pPr marL="457200" indent="-457200">
              <a:buAutoNum type="arabicPeriod"/>
            </a:pPr>
            <a:r>
              <a:rPr lang="en-IN" sz="2000" dirty="0">
                <a:solidFill>
                  <a:srgbClr val="000000"/>
                </a:solidFill>
                <a:latin typeface="Liberation Mono"/>
              </a:rPr>
              <a:t>GENERATED ALWAYS AS ( { </a:t>
            </a:r>
            <a:r>
              <a:rPr lang="en-IN" sz="2000" i="1" dirty="0">
                <a:solidFill>
                  <a:srgbClr val="000000"/>
                </a:solidFill>
                <a:latin typeface="Liberation Mono"/>
              </a:rPr>
              <a:t>generatedColumnExpression</a:t>
            </a:r>
            <a:r>
              <a:rPr lang="en-IN" sz="2000" dirty="0">
                <a:solidFill>
                  <a:srgbClr val="000000"/>
                </a:solidFill>
                <a:latin typeface="Liberation Mono"/>
              </a:rPr>
              <a:t> |  </a:t>
            </a:r>
            <a:r>
              <a:rPr lang="en-IN" sz="2000" dirty="0">
                <a:solidFill>
                  <a:srgbClr val="FD8603"/>
                </a:solidFill>
                <a:latin typeface="Liberation Mono"/>
              </a:rPr>
              <a:t>NEXTVAL</a:t>
            </a:r>
            <a:r>
              <a:rPr lang="en-IN" sz="2000" dirty="0">
                <a:solidFill>
                  <a:srgbClr val="000000"/>
                </a:solidFill>
                <a:latin typeface="Liberation Mono"/>
              </a:rPr>
              <a:t>('S1') } )</a:t>
            </a:r>
          </a:p>
          <a:p>
            <a:pPr marL="457200" indent="-457200">
              <a:buAutoNum type="arabicPeriod"/>
            </a:pPr>
            <a:r>
              <a:rPr lang="en-US" sz="2000" dirty="0">
                <a:solidFill>
                  <a:srgbClr val="000000"/>
                </a:solidFill>
                <a:latin typeface="Liberation Mono"/>
              </a:rPr>
              <a:t>GENERATED ALWAYS AS IDENTITY( </a:t>
            </a:r>
            <a:r>
              <a:rPr lang="en-US" sz="2000" i="1" dirty="0">
                <a:solidFill>
                  <a:schemeClr val="accent4">
                    <a:lumMod val="50000"/>
                  </a:schemeClr>
                </a:solidFill>
                <a:latin typeface="Liberation Mono"/>
              </a:rPr>
              <a:t>sequenceOption</a:t>
            </a:r>
            <a:r>
              <a:rPr lang="en-US" sz="2000" dirty="0">
                <a:solidFill>
                  <a:srgbClr val="000000"/>
                </a:solidFill>
                <a:latin typeface="Liberation Mono"/>
              </a:rPr>
              <a:t> )</a:t>
            </a:r>
            <a:endParaRPr lang="en-IN" sz="2000" dirty="0">
              <a:solidFill>
                <a:srgbClr val="000000"/>
              </a:solidFill>
              <a:latin typeface="Liberation Mono"/>
            </a:endParaRPr>
          </a:p>
          <a:p>
            <a:endParaRPr lang="en-IN" sz="800" dirty="0">
              <a:solidFill>
                <a:srgbClr val="000000"/>
              </a:solidFill>
              <a:latin typeface="Liberation Mono"/>
            </a:endParaRPr>
          </a:p>
          <a:p>
            <a:r>
              <a:rPr lang="en-US" sz="2000" i="1" dirty="0">
                <a:solidFill>
                  <a:schemeClr val="accent4">
                    <a:lumMod val="50000"/>
                  </a:schemeClr>
                </a:solidFill>
                <a:latin typeface="Liberation Mono"/>
              </a:rPr>
              <a:t>sequenceOption</a:t>
            </a:r>
          </a:p>
          <a:p>
            <a:pPr marL="457200" indent="-457200">
              <a:buAutoNum type="arabicPeriod"/>
            </a:pPr>
            <a:r>
              <a:rPr lang="en-US" sz="2000" dirty="0">
                <a:solidFill>
                  <a:srgbClr val="000000"/>
                </a:solidFill>
                <a:latin typeface="Liberation Mono"/>
              </a:rPr>
              <a:t>START WITH long</a:t>
            </a:r>
          </a:p>
          <a:p>
            <a:pPr marL="457200" indent="-457200">
              <a:buAutoNum type="arabicPeriod"/>
            </a:pPr>
            <a:r>
              <a:rPr lang="en-US" sz="2000" dirty="0">
                <a:solidFill>
                  <a:srgbClr val="000000"/>
                </a:solidFill>
                <a:latin typeface="Liberation Mono"/>
              </a:rPr>
              <a:t>INCREMENT BY long</a:t>
            </a:r>
          </a:p>
          <a:p>
            <a:pPr marL="457200" indent="-457200">
              <a:buAutoNum type="arabicPeriod"/>
            </a:pPr>
            <a:r>
              <a:rPr lang="en-US" sz="2000" dirty="0">
                <a:solidFill>
                  <a:srgbClr val="000000"/>
                </a:solidFill>
                <a:latin typeface="Liberation Mono"/>
              </a:rPr>
              <a:t>MAXVALUE long</a:t>
            </a:r>
          </a:p>
          <a:p>
            <a:pPr marL="457200" indent="-457200">
              <a:buAutoNum type="arabicPeriod"/>
            </a:pPr>
            <a:r>
              <a:rPr lang="en-US" sz="2000" dirty="0">
                <a:solidFill>
                  <a:srgbClr val="000000"/>
                </a:solidFill>
                <a:latin typeface="Liberation Mono"/>
              </a:rPr>
              <a:t>MINVALUE long</a:t>
            </a:r>
          </a:p>
          <a:p>
            <a:pPr marL="457200" indent="-457200">
              <a:buAutoNum type="arabicPeriod"/>
            </a:pPr>
            <a:r>
              <a:rPr lang="en-US" sz="2000" dirty="0">
                <a:solidFill>
                  <a:srgbClr val="000000"/>
                </a:solidFill>
                <a:latin typeface="Liberation Mono"/>
              </a:rPr>
              <a:t>CACHE long</a:t>
            </a:r>
          </a:p>
          <a:p>
            <a:pPr marL="457200" indent="-457200">
              <a:buAutoNum type="arabicPeriod"/>
            </a:pPr>
            <a:r>
              <a:rPr lang="en-US" sz="2000" dirty="0">
                <a:solidFill>
                  <a:srgbClr val="000000"/>
                </a:solidFill>
                <a:latin typeface="Liberation Mono"/>
              </a:rPr>
              <a:t>CYCLE</a:t>
            </a:r>
            <a:endParaRPr lang="en-IN" sz="2000" dirty="0">
              <a:solidFill>
                <a:srgbClr val="000000"/>
              </a:solidFill>
              <a:latin typeface="Liberation Mono"/>
            </a:endParaRPr>
          </a:p>
        </p:txBody>
      </p:sp>
    </p:spTree>
    <p:extLst>
      <p:ext uri="{BB962C8B-B14F-4D97-AF65-F5344CB8AC3E}">
        <p14:creationId xmlns:p14="http://schemas.microsoft.com/office/powerpoint/2010/main" val="2380987620"/>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p>
        </p:txBody>
      </p:sp>
      <p:sp>
        <p:nvSpPr>
          <p:cNvPr id="8" name="Rectangle 7"/>
          <p:cNvSpPr/>
          <p:nvPr/>
        </p:nvSpPr>
        <p:spPr>
          <a:xfrm>
            <a:off x="431764" y="3212976"/>
            <a:ext cx="11568891" cy="144655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D4A68"/>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D4A68"/>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FF0000"/>
                </a:solidFill>
                <a:latin typeface="Liberation Mono"/>
                <a:ea typeface="Times New Roman" panose="02020603050405020304" pitchFamily="18" charset="0"/>
              </a:rPr>
              <a:t>  </a:t>
            </a:r>
            <a:r>
              <a:rPr lang="en-IN" dirty="0">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D4A68"/>
                </a:solidFill>
                <a:latin typeface="Liberation Mono"/>
              </a:rPr>
              <a:t>CASE</a:t>
            </a:r>
            <a:r>
              <a:rPr lang="en-IN" dirty="0">
                <a:latin typeface="Liberation Mono"/>
              </a:rPr>
              <a:t> type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944683"/>
            <a:ext cx="11737303" cy="3508653"/>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D4A68"/>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a:t>
            </a:r>
            <a:r>
              <a:rPr lang="en-US" dirty="0">
                <a:solidFill>
                  <a:schemeClr val="bg1">
                    <a:lumMod val="50000"/>
                  </a:schemeClr>
                </a:solidFill>
                <a:latin typeface="Liberation Mono"/>
              </a:rPr>
              <a:t>(</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solidFill>
                  <a:schemeClr val="bg1">
                    <a:lumMod val="50000"/>
                  </a:schemeClr>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D4A68"/>
                </a:solidFill>
                <a:latin typeface="Liberation Mono"/>
              </a:rPr>
              <a:t>END</a:t>
            </a:r>
            <a:r>
              <a:rPr lang="en-US" dirty="0">
                <a:latin typeface="Liberation Mono"/>
              </a:rPr>
              <a:t> R1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3032202"/>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b="1" i="0" dirty="0">
                  <a:solidFill>
                    <a:schemeClr val="bg1">
                      <a:lumMod val="50000"/>
                    </a:schemeClr>
                  </a:solidFill>
                  <a:effectLst/>
                  <a:latin typeface="Courier New" panose="02070309020205020404" pitchFamily="49" charset="0"/>
                </a:rPr>
                <a:t>(</a:t>
              </a:r>
              <a:r>
                <a:rPr lang="en-US" dirty="0">
                  <a:solidFill>
                    <a:srgbClr val="333333"/>
                  </a:solidFill>
                  <a:latin typeface="Courier New" panose="02070309020205020404" pitchFamily="49" charset="0"/>
                </a:rPr>
                <a:t>custID</a:t>
              </a:r>
              <a:r>
                <a:rPr lang="en-US" b="1" i="0" dirty="0">
                  <a:solidFill>
                    <a:schemeClr val="bg1">
                      <a:lumMod val="50000"/>
                    </a:schemeClr>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CASE</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1</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2</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CASE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b="1" dirty="0">
                  <a:solidFill>
                    <a:srgbClr val="333333"/>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END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11" name="Rectangle 1">
            <a:extLst>
              <a:ext uri="{FF2B5EF4-FFF2-40B4-BE49-F238E27FC236}">
                <a16:creationId xmlns:a16="http://schemas.microsoft.com/office/drawing/2014/main" id="{B8A68006-ED56-4048-9949-B4DD0651201D}"/>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2981851"/>
            <a:ext cx="1070479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D4A68"/>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END</a:t>
            </a:r>
            <a:r>
              <a:rPr lang="en-IN" dirty="0">
                <a:latin typeface="Liberation Mono"/>
              </a:rPr>
              <a:t> "Customer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11" name="Rectangle 1">
            <a:extLst>
              <a:ext uri="{FF2B5EF4-FFF2-40B4-BE49-F238E27FC236}">
                <a16:creationId xmlns:a16="http://schemas.microsoft.com/office/drawing/2014/main" id="{1D4CDDBC-EEE5-413A-8EB9-5878904D606F}"/>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graphicFrame>
        <p:nvGraphicFramePr>
          <p:cNvPr id="10" name="Table 9"/>
          <p:cNvGraphicFramePr>
            <a:graphicFrameLocks noGrp="1"/>
          </p:cNvGraphicFramePr>
          <p:nvPr>
            <p:extLst>
              <p:ext uri="{D42A27DB-BD31-4B8C-83A1-F6EECF244321}">
                <p14:modId xmlns:p14="http://schemas.microsoft.com/office/powerpoint/2010/main" val="995565742"/>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invisible column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50446690"/>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dirty="0">
                <a:solidFill>
                  <a:schemeClr val="tx2"/>
                </a:solidFill>
                <a:latin typeface="Liberation Mono"/>
              </a:rPr>
              <a:t>expr1,</a:t>
            </a:r>
            <a:r>
              <a:rPr lang="en-IN" sz="2000" dirty="0">
                <a:solidFill>
                  <a:srgbClr val="0077AA"/>
                </a:solidFill>
                <a:latin typeface="Liberation Mono"/>
              </a:rPr>
              <a:t> </a:t>
            </a:r>
            <a:r>
              <a:rPr lang="en-IN" sz="2000"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Tree>
    <p:extLst>
      <p:ext uri="{BB962C8B-B14F-4D97-AF65-F5344CB8AC3E}">
        <p14:creationId xmlns:p14="http://schemas.microsoft.com/office/powerpoint/2010/main" val="198625924"/>
      </p:ext>
    </p:extLst>
  </p:cSld>
  <p:clrMapOvr>
    <a:masterClrMapping/>
  </p:clrMapOvr>
  <p:transition/>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dirty="0">
                <a:solidFill>
                  <a:schemeClr val="tx2"/>
                </a:solidFill>
                <a:latin typeface="Liberation Mono"/>
              </a:rPr>
              <a:t>expr1, 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
        <p:nvSpPr>
          <p:cNvPr id="8" name="TextBox 7">
            <a:extLst>
              <a:ext uri="{FF2B5EF4-FFF2-40B4-BE49-F238E27FC236}">
                <a16:creationId xmlns:a16="http://schemas.microsoft.com/office/drawing/2014/main" id="{E83AFDC3-327C-4C89-B524-3E7125B6E29B}"/>
              </a:ext>
            </a:extLst>
          </p:cNvPr>
          <p:cNvSpPr txBox="1"/>
          <p:nvPr/>
        </p:nvSpPr>
        <p:spPr>
          <a:xfrm>
            <a:off x="1271464" y="75920"/>
            <a:ext cx="720080" cy="369332"/>
          </a:xfrm>
          <a:prstGeom prst="rect">
            <a:avLst/>
          </a:prstGeom>
          <a:noFill/>
        </p:spPr>
        <p:txBody>
          <a:bodyPr wrap="square">
            <a:spAutoFit/>
          </a:bodyPr>
          <a:lstStyle/>
          <a:p>
            <a:r>
              <a:rPr lang="en-IN" dirty="0">
                <a:solidFill>
                  <a:schemeClr val="accent5">
                    <a:lumMod val="75000"/>
                  </a:schemeClr>
                </a:solidFill>
                <a:latin typeface="Liberation Mono"/>
                <a:cs typeface="Arial" panose="020B0604020202020204" pitchFamily="34" charset="0"/>
              </a:rPr>
              <a:t>=</a:t>
            </a:r>
            <a:endParaRPr lang="en-IN" dirty="0"/>
          </a:p>
        </p:txBody>
      </p:sp>
    </p:spTree>
    <p:extLst>
      <p:ext uri="{BB962C8B-B14F-4D97-AF65-F5344CB8AC3E}">
        <p14:creationId xmlns:p14="http://schemas.microsoft.com/office/powerpoint/2010/main" val="3149576464"/>
      </p:ext>
    </p:extLst>
  </p:cSld>
  <p:clrMapOvr>
    <a:masterClrMapping/>
  </p:clrMapOvr>
  <p:transition/>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dirty="0">
                <a:solidFill>
                  <a:schemeClr val="tx2"/>
                </a:solidFill>
                <a:latin typeface="Liberation Mono"/>
              </a:rPr>
              <a:t>unit</a:t>
            </a:r>
            <a:r>
              <a:rPr lang="en-IN" sz="2000" dirty="0">
                <a:solidFill>
                  <a:srgbClr val="0077AA"/>
                </a:solidFill>
                <a:latin typeface="Liberation Mono"/>
              </a:rPr>
              <a:t> FROM </a:t>
            </a:r>
            <a:r>
              <a:rPr lang="en-IN" sz="2000"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PERIOD_DIFF(Period1, Period2);</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589690581"/>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683895"/>
            <a:ext cx="11377264"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3663526264"/>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AND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OR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0 R1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invisible column</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653787"/>
            <a:ext cx="11810106" cy="830997"/>
          </a:xfrm>
          <a:prstGeom prst="rect">
            <a:avLst/>
          </a:prstGeom>
        </p:spPr>
        <p:txBody>
          <a:bodyPr wrap="square">
            <a:spAutoFit/>
          </a:bodyPr>
          <a:lstStyle/>
          <a:p>
            <a:r>
              <a:rPr lang="en-IN" sz="2000" dirty="0">
                <a:solidFill>
                  <a:srgbClr val="0077AA"/>
                </a:solidFill>
                <a:latin typeface="Liberation Mono"/>
              </a:rPr>
              <a:t>CREATE TABLE</a:t>
            </a:r>
            <a:r>
              <a:rPr lang="en-IN" sz="2000" dirty="0">
                <a:latin typeface="Liberation Mono"/>
              </a:rPr>
              <a:t> [</a:t>
            </a:r>
            <a:r>
              <a:rPr lang="en-IN" sz="2000" dirty="0">
                <a:solidFill>
                  <a:schemeClr val="tx1">
                    <a:lumMod val="65000"/>
                    <a:lumOff val="35000"/>
                  </a:schemeClr>
                </a:solidFill>
                <a:latin typeface="Liberation Mono"/>
              </a:rPr>
              <a:t>IF NOT EXISTS</a:t>
            </a:r>
            <a:r>
              <a:rPr lang="en-IN" sz="2000" dirty="0">
                <a:latin typeface="Liberation Mono"/>
              </a:rPr>
              <a:t>]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latin typeface="Liberation Mono"/>
              </a:rPr>
              <a:t>columnName baseDataType</a:t>
            </a:r>
            <a:r>
              <a:rPr lang="en-IN" sz="2000" i="1" dirty="0">
                <a:solidFill>
                  <a:schemeClr val="accent4">
                    <a:lumMod val="50000"/>
                  </a:schemeClr>
                </a:solidFill>
                <a:latin typeface="Liberation Mono"/>
              </a:rPr>
              <a:t> columnDefination</a:t>
            </a:r>
            <a:r>
              <a:rPr lang="en-IN" sz="2000" i="1" dirty="0">
                <a:solidFill>
                  <a:schemeClr val="tx1">
                    <a:lumMod val="75000"/>
                    <a:lumOff val="25000"/>
                  </a:schemeClr>
                </a:solidFill>
                <a:latin typeface="Liberation Mono"/>
              </a:rPr>
              <a:t>, </a:t>
            </a:r>
            <a:r>
              <a:rPr lang="en-IN" sz="2000" i="1"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endParaRPr lang="en-IN" sz="2000" dirty="0">
              <a:solidFill>
                <a:srgbClr val="0077AA"/>
              </a:solidFill>
              <a:latin typeface="Liberation Mono"/>
            </a:endParaRPr>
          </a:p>
          <a:p>
            <a:r>
              <a:rPr lang="en-IN" sz="800" dirty="0">
                <a:solidFill>
                  <a:schemeClr val="tx1">
                    <a:lumMod val="75000"/>
                    <a:lumOff val="25000"/>
                  </a:schemeClr>
                </a:solidFill>
                <a:latin typeface="Liberation Mono"/>
              </a:rPr>
              <a:t>    </a:t>
            </a:r>
          </a:p>
        </p:txBody>
      </p:sp>
      <p:sp>
        <p:nvSpPr>
          <p:cNvPr id="2" name="TextBox 1">
            <a:extLst>
              <a:ext uri="{FF2B5EF4-FFF2-40B4-BE49-F238E27FC236}">
                <a16:creationId xmlns:a16="http://schemas.microsoft.com/office/drawing/2014/main" id="{5C8B36D4-36BB-9E31-D9B5-F90FB4DB8361}"/>
              </a:ext>
            </a:extLst>
          </p:cNvPr>
          <p:cNvSpPr txBox="1"/>
          <p:nvPr/>
        </p:nvSpPr>
        <p:spPr>
          <a:xfrm>
            <a:off x="298959" y="2276872"/>
            <a:ext cx="11593288" cy="120032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temp (userID </a:t>
            </a:r>
            <a:r>
              <a:rPr lang="en-US" dirty="0">
                <a:solidFill>
                  <a:srgbClr val="834689"/>
                </a:solidFill>
                <a:latin typeface="Liberation Mono"/>
                <a:cs typeface="Arial" panose="020B0604020202020204" pitchFamily="34" charset="0"/>
              </a:rPr>
              <a:t>INT</a:t>
            </a:r>
            <a:r>
              <a:rPr lang="en-US" dirty="0">
                <a:latin typeface="Liberation Mono"/>
              </a:rPr>
              <a:t>, userName </a:t>
            </a:r>
            <a:r>
              <a:rPr lang="en-US" dirty="0">
                <a:solidFill>
                  <a:srgbClr val="834689"/>
                </a:solidFill>
                <a:latin typeface="Liberation Mono"/>
                <a:cs typeface="Arial" panose="020B0604020202020204" pitchFamily="34" charset="0"/>
              </a:rPr>
              <a:t>CHARACTER</a:t>
            </a:r>
            <a:r>
              <a:rPr lang="en-US" dirty="0">
                <a:latin typeface="Liberation Mono"/>
              </a:rPr>
              <a:t> </a:t>
            </a:r>
            <a:r>
              <a:rPr lang="en-US" dirty="0">
                <a:solidFill>
                  <a:srgbClr val="834689"/>
                </a:solidFill>
                <a:latin typeface="Liberation Mono"/>
                <a:cs typeface="Arial" panose="020B0604020202020204" pitchFamily="34" charset="0"/>
              </a:rPr>
              <a:t>VARYING</a:t>
            </a:r>
            <a:r>
              <a:rPr lang="en-US" dirty="0">
                <a:latin typeface="Liberation Mono"/>
              </a:rPr>
              <a:t>(10), password </a:t>
            </a:r>
            <a:r>
              <a:rPr lang="en-US" dirty="0">
                <a:solidFill>
                  <a:srgbClr val="834689"/>
                </a:solidFill>
                <a:latin typeface="Liberation Mono"/>
                <a:cs typeface="Arial" panose="020B0604020202020204" pitchFamily="34" charset="0"/>
              </a:rPr>
              <a:t>CHARACTER</a:t>
            </a:r>
            <a:r>
              <a:rPr lang="en-US" dirty="0">
                <a:latin typeface="Liberation Mono"/>
              </a:rPr>
              <a:t> </a:t>
            </a:r>
            <a:r>
              <a:rPr lang="en-US" dirty="0">
                <a:solidFill>
                  <a:srgbClr val="834689"/>
                </a:solidFill>
                <a:latin typeface="Liberation Mono"/>
                <a:cs typeface="Arial" panose="020B0604020202020204" pitchFamily="34" charset="0"/>
              </a:rPr>
              <a:t>VARYING</a:t>
            </a:r>
            <a:r>
              <a:rPr lang="en-US" dirty="0">
                <a:latin typeface="Liberation Mono"/>
              </a:rPr>
              <a:t>(10) </a:t>
            </a:r>
            <a:r>
              <a:rPr lang="en-US" dirty="0">
                <a:solidFill>
                  <a:srgbClr val="0077AA"/>
                </a:solidFill>
                <a:latin typeface="Liberation Mono"/>
              </a:rPr>
              <a:t>INVISIBLE</a:t>
            </a:r>
            <a:r>
              <a:rPr lang="en-US" dirty="0">
                <a:latin typeface="Liberation Mono"/>
              </a:rPr>
              <a:t>);</a:t>
            </a:r>
          </a:p>
          <a:p>
            <a:pPr marL="285750" indent="-285750">
              <a:buFont typeface="Arial" panose="020B0604020202020204" pitchFamily="34" charset="0"/>
              <a:buChar char="•"/>
            </a:pPr>
            <a:endParaRPr lang="en-US" dirty="0">
              <a:latin typeface="Liberation Mono"/>
            </a:endParaRPr>
          </a:p>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temp </a:t>
            </a:r>
            <a:r>
              <a:rPr lang="en-US" dirty="0">
                <a:solidFill>
                  <a:srgbClr val="0077AA"/>
                </a:solidFill>
                <a:latin typeface="Liberation Mono"/>
              </a:rPr>
              <a:t>VALUES</a:t>
            </a:r>
            <a:r>
              <a:rPr lang="en-US" dirty="0">
                <a:latin typeface="Liberation Mono"/>
              </a:rPr>
              <a:t>(</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'SHARMIN'</a:t>
            </a:r>
            <a:r>
              <a:rPr lang="en-US" dirty="0">
                <a:latin typeface="Liberation Mono"/>
              </a:rPr>
              <a:t>,</a:t>
            </a:r>
            <a:r>
              <a:rPr lang="en-US" dirty="0">
                <a:solidFill>
                  <a:srgbClr val="669900"/>
                </a:solidFill>
                <a:latin typeface="Liberation Mono"/>
              </a:rPr>
              <a:t> 'SHARMIN '</a:t>
            </a:r>
            <a:r>
              <a:rPr lang="en-US" dirty="0">
                <a:latin typeface="Liberation Mono"/>
              </a:rPr>
              <a:t>);</a:t>
            </a: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temp(userid, username, password) </a:t>
            </a:r>
            <a:r>
              <a:rPr lang="en-US" dirty="0">
                <a:solidFill>
                  <a:srgbClr val="0077AA"/>
                </a:solidFill>
                <a:latin typeface="Liberation Mono"/>
              </a:rPr>
              <a:t>VALUES</a:t>
            </a:r>
            <a:r>
              <a:rPr lang="en-US" dirty="0">
                <a:latin typeface="Liberation Mono"/>
              </a:rPr>
              <a:t>(</a:t>
            </a:r>
            <a:r>
              <a:rPr lang="en-US" dirty="0">
                <a:solidFill>
                  <a:srgbClr val="990055"/>
                </a:solidFill>
                <a:latin typeface="Liberation Mono"/>
              </a:rPr>
              <a:t>2</a:t>
            </a:r>
            <a:r>
              <a:rPr lang="en-US" dirty="0">
                <a:latin typeface="Liberation Mono"/>
              </a:rPr>
              <a:t>, </a:t>
            </a:r>
            <a:r>
              <a:rPr lang="en-US" dirty="0">
                <a:solidFill>
                  <a:srgbClr val="669900"/>
                </a:solidFill>
                <a:latin typeface="Liberation Mono"/>
              </a:rPr>
              <a:t>'SALEEL'</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A684D496-E647-DE10-A451-02F826A4B032}"/>
              </a:ext>
            </a:extLst>
          </p:cNvPr>
          <p:cNvSpPr txBox="1"/>
          <p:nvPr/>
        </p:nvSpPr>
        <p:spPr>
          <a:xfrm>
            <a:off x="335360" y="5517232"/>
            <a:ext cx="11665296"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IN" dirty="0">
                <a:latin typeface="Arial" panose="020B0604020202020204" pitchFamily="34" charset="0"/>
                <a:cs typeface="Arial" panose="020B0604020202020204" pitchFamily="34" charset="0"/>
              </a:rPr>
              <a:t>The invisible column will not be displayed as a result of SELECT </a:t>
            </a:r>
            <a:r>
              <a:rPr lang="en-IN">
                <a:latin typeface="Arial" panose="020B0604020202020204" pitchFamily="34" charset="0"/>
                <a:cs typeface="Arial" panose="020B0604020202020204" pitchFamily="34" charset="0"/>
              </a:rPr>
              <a:t>* query.</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4088635"/>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93252829"/>
              </p:ext>
            </p:extLst>
          </p:nvPr>
        </p:nvGraphicFramePr>
        <p:xfrm>
          <a:off x="406800" y="507785"/>
          <a:ext cx="11376000" cy="6233583"/>
        </p:xfrm>
        <a:graphic>
          <a:graphicData uri="http://schemas.openxmlformats.org/drawingml/2006/table">
            <a:tbl>
              <a:tblPr firstRow="1" bandRow="1">
                <a:tableStyleId>{7E9639D4-E3E2-4D34-9284-5A2195B3D0D7}</a:tableStyleId>
              </a:tblPr>
              <a:tblGrid>
                <a:gridCol w="2664864">
                  <a:extLst>
                    <a:ext uri="{9D8B030D-6E8A-4147-A177-3AD203B41FA5}">
                      <a16:colId xmlns:a16="http://schemas.microsoft.com/office/drawing/2014/main" val="20000"/>
                    </a:ext>
                  </a:extLst>
                </a:gridCol>
                <a:gridCol w="871113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CHAR(N</a:t>
                      </a:r>
                      <a:r>
                        <a:rPr kumimoji="0" lang="en-IN" sz="1800" kern="1200" dirty="0">
                          <a:solidFill>
                            <a:schemeClr val="tx1"/>
                          </a:solidFill>
                          <a:latin typeface="Liberation Mono"/>
                          <a:ea typeface="+mn-ea"/>
                          <a:cs typeface="+mn-cs"/>
                        </a:rPr>
                        <a:t>, ,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#op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ELT(N</a:t>
                      </a:r>
                      <a:r>
                        <a:rPr kumimoji="0" lang="en-IN" sz="1800" kern="1200" dirty="0">
                          <a:solidFill>
                            <a:schemeClr val="tx1"/>
                          </a:solidFill>
                          <a:latin typeface="Liberation Mono"/>
                          <a:ea typeface="+mn-ea"/>
                          <a:cs typeface="+mn-cs"/>
                        </a:rPr>
                        <a:t>,</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str3</a:t>
                      </a:r>
                      <a:r>
                        <a:rPr kumimoji="0" lang="en-IN" sz="1800" kern="1200" dirty="0">
                          <a:solidFill>
                            <a:schemeClr val="tx1"/>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7011491"/>
              </p:ext>
            </p:extLst>
          </p:nvPr>
        </p:nvGraphicFramePr>
        <p:xfrm>
          <a:off x="406800" y="612000"/>
          <a:ext cx="11376000" cy="3751578"/>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kern="1200" dirty="0">
                          <a:solidFill>
                            <a:schemeClr val="tx2"/>
                          </a:solidFill>
                          <a:latin typeface="Liberation Mono"/>
                          <a:ea typeface="+mn-ea"/>
                          <a:cs typeface="+mn-cs"/>
                        </a:rPr>
                        <a:t>expr1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73866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a:t>
            </a:r>
            <a:r>
              <a:rPr lang="en-US" dirty="0">
                <a:solidFill>
                  <a:srgbClr val="990055"/>
                </a:solidFill>
                <a:latin typeface="Liberation Mono"/>
              </a:rPr>
              <a:t>20</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p:txBody>
      </p:sp>
    </p:spTree>
    <p:extLst>
      <p:ext uri="{BB962C8B-B14F-4D97-AF65-F5344CB8AC3E}">
        <p14:creationId xmlns:p14="http://schemas.microsoft.com/office/powerpoint/2010/main" val="981062780"/>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087908960"/>
              </p:ext>
            </p:extLst>
          </p:nvPr>
        </p:nvGraphicFramePr>
        <p:xfrm>
          <a:off x="406800" y="612000"/>
          <a:ext cx="11376000" cy="3096681"/>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406800" y="3933056"/>
            <a:ext cx="1137600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214379081"/>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894292196"/>
              </p:ext>
            </p:extLst>
          </p:nvPr>
        </p:nvGraphicFramePr>
        <p:xfrm>
          <a:off x="406800" y="612000"/>
          <a:ext cx="11376000" cy="3964092"/>
        </p:xfrm>
        <a:graphic>
          <a:graphicData uri="http://schemas.openxmlformats.org/drawingml/2006/table">
            <a:tbl>
              <a:tblPr firstRow="1" bandRow="1">
                <a:tableStyleId>{7E9639D4-E3E2-4D34-9284-5A2195B3D0D7}</a:tableStyleId>
              </a:tblPr>
              <a:tblGrid>
                <a:gridCol w="3057300">
                  <a:extLst>
                    <a:ext uri="{9D8B030D-6E8A-4147-A177-3AD203B41FA5}">
                      <a16:colId xmlns:a16="http://schemas.microsoft.com/office/drawing/2014/main" val="20000"/>
                    </a:ext>
                  </a:extLst>
                </a:gridCol>
                <a:gridCol w="83187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from_str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0" y="5097378"/>
            <a:ext cx="12192000" cy="132343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phone,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ISNULL</a:t>
            </a:r>
            <a:r>
              <a:rPr lang="en-US" dirty="0">
                <a:solidFill>
                  <a:schemeClr val="tx1">
                    <a:lumMod val="65000"/>
                    <a:lumOff val="35000"/>
                  </a:schemeClr>
                </a:solidFill>
                <a:latin typeface="Liberation Mono"/>
              </a:rPr>
              <a:t>(</a:t>
            </a:r>
            <a:r>
              <a:rPr lang="en-US" dirty="0">
                <a:latin typeface="Liberation Mono"/>
              </a:rPr>
              <a:t>phone</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IN" dirty="0">
                <a:solidFill>
                  <a:srgbClr val="669900"/>
                </a:solidFill>
                <a:latin typeface="Liberation Mono"/>
              </a:rPr>
              <a:t>'*'</a:t>
            </a:r>
            <a:r>
              <a:rPr lang="en-US" dirty="0">
                <a:latin typeface="Liberation Mono"/>
              </a:rPr>
              <a:t>,</a:t>
            </a:r>
            <a:r>
              <a:rPr lang="en-US" dirty="0">
                <a:solidFill>
                  <a:srgbClr val="990055"/>
                </a:solidFill>
                <a:latin typeface="Liberation Mono"/>
              </a:rPr>
              <a:t>10</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RPAD</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phone</a:t>
            </a:r>
            <a:r>
              <a:rPr lang="en-US">
                <a:latin typeface="Liberation Mono"/>
              </a:rPr>
              <a:t>, </a:t>
            </a:r>
            <a:r>
              <a:rPr lang="en-US" dirty="0">
                <a:solidFill>
                  <a:srgbClr val="990055"/>
                </a:solidFill>
                <a:latin typeface="Liberation Mono"/>
              </a:rPr>
              <a:t>4</a:t>
            </a:r>
            <a:r>
              <a:rPr lang="en-US">
                <a:solidFill>
                  <a:schemeClr val="tx1">
                    <a:lumMod val="65000"/>
                    <a:lumOff val="35000"/>
                  </a:schemeClr>
                </a:solidFill>
                <a:latin typeface="Liberation Mono"/>
              </a:rPr>
              <a:t>)</a:t>
            </a:r>
            <a:r>
              <a:rPr lang="en-US">
                <a:latin typeface="Liberation Mono"/>
              </a:rPr>
              <a:t>, </a:t>
            </a:r>
            <a:r>
              <a:rPr lang="en-US" dirty="0">
                <a:solidFill>
                  <a:srgbClr val="990055"/>
                </a:solidFill>
                <a:latin typeface="Liberation Mono"/>
              </a:rPr>
              <a:t>10</a:t>
            </a:r>
            <a:r>
              <a:rPr lang="en-US">
                <a:latin typeface="Liberation Mono"/>
              </a:rPr>
              <a:t>, </a:t>
            </a:r>
            <a:r>
              <a:rPr lang="en-US" dirty="0">
                <a:latin typeface="Liberation Mono"/>
              </a:rPr>
              <a:t>'*'</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IN" dirty="0">
              <a:latin typeface="Liberation Mono"/>
            </a:endParaRP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rPr>
              <a:t> emp </a:t>
            </a:r>
            <a:r>
              <a:rPr lang="en-US" dirty="0">
                <a:solidFill>
                  <a:srgbClr val="0077AA"/>
                </a:solidFill>
                <a:latin typeface="Liberation Mono"/>
                <a:cs typeface="Times New Roman" panose="02020603050405020304" pitchFamily="18" charset="0"/>
              </a:rPr>
              <a:t>SET</a:t>
            </a:r>
            <a:r>
              <a:rPr lang="en-US" dirty="0">
                <a:latin typeface="Liberation Mono"/>
              </a:rPr>
              <a:t> job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latin typeface="Liberation Mono"/>
              </a:rPr>
              <a:t>job, job, </a:t>
            </a:r>
            <a:r>
              <a:rPr lang="en-US" dirty="0">
                <a:solidFill>
                  <a:srgbClr val="DD4A68"/>
                </a:solidFill>
                <a:latin typeface="Liberation Mono"/>
              </a:rPr>
              <a:t>LOWER</a:t>
            </a:r>
            <a:r>
              <a:rPr lang="en-US" dirty="0">
                <a:solidFill>
                  <a:schemeClr val="tx1">
                    <a:lumMod val="65000"/>
                    <a:lumOff val="35000"/>
                  </a:schemeClr>
                </a:solidFill>
                <a:latin typeface="Liberation Mono"/>
              </a:rPr>
              <a:t>(</a:t>
            </a:r>
            <a:r>
              <a:rPr lang="en-US" dirty="0">
                <a:latin typeface="Liberation Mono"/>
              </a:rPr>
              <a:t>job</a:t>
            </a:r>
            <a:r>
              <a:rPr lang="en-US" dirty="0">
                <a:solidFill>
                  <a:schemeClr val="tx1">
                    <a:lumMod val="65000"/>
                    <a:lumOff val="35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1549864259"/>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764704"/>
            <a:ext cx="11809312" cy="603242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sal</a:t>
            </a:r>
            <a:r>
              <a:rPr lang="en-IN" dirty="0">
                <a:solidFill>
                  <a:schemeClr val="accent4">
                    <a:lumMod val="50000"/>
                  </a:schemeClr>
                </a:solidFill>
                <a:latin typeface="Liberation Mono"/>
              </a:rPr>
              <a:t>/</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dirty="0">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c1,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REPEAT</a:t>
            </a:r>
            <a:r>
              <a:rPr lang="en-US" dirty="0">
                <a:solidFill>
                  <a:schemeClr val="bg1">
                    <a:lumMod val="50000"/>
                  </a:schemeClr>
                </a:solidFill>
                <a:latin typeface="Liberation Mono"/>
              </a:rPr>
              <a:t>(</a:t>
            </a:r>
            <a:r>
              <a:rPr lang="en-US" dirty="0">
                <a:latin typeface="Liberation Mono"/>
              </a:rPr>
              <a:t>'0', 10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bg1">
                    <a:lumMod val="50000"/>
                  </a:schemeClr>
                </a:solidFill>
                <a:latin typeface="Liberation Mono"/>
              </a:rPr>
              <a:t>(</a:t>
            </a:r>
            <a:r>
              <a:rPr lang="en-US" dirty="0">
                <a:latin typeface="Liberation Mono"/>
              </a:rPr>
              <a:t>c1</a:t>
            </a:r>
            <a:r>
              <a:rPr lang="en-US" dirty="0">
                <a:solidFill>
                  <a:schemeClr val="bg1">
                    <a:lumMod val="50000"/>
                  </a:schemeClr>
                </a:solidFill>
                <a:latin typeface="Liberation Mono"/>
              </a:rPr>
              <a:t>))</a:t>
            </a:r>
            <a:r>
              <a:rPr lang="en-US" dirty="0">
                <a:latin typeface="Liberation Mono"/>
              </a:rPr>
              <a:t> , c1 </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leading_zeroes;</a:t>
            </a:r>
          </a:p>
          <a:p>
            <a:pPr marL="285750" indent="-285750">
              <a:buFont typeface="Arial" panose="020B0604020202020204" pitchFamily="34" charset="0"/>
              <a:buChar char="•"/>
            </a:pPr>
            <a:endParaRPr lang="en-IN"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solidFill>
                  <a:schemeClr val="bg1">
                    <a:lumMod val="50000"/>
                  </a:schemeClr>
                </a:solidFill>
                <a:latin typeface="Liberation Mono"/>
                <a:cs typeface="Times New Roman" panose="02020603050405020304" pitchFamily="18" charset="0"/>
              </a:rPr>
              <a:t> </a:t>
            </a:r>
            <a:r>
              <a:rPr lang="en-US" dirty="0">
                <a:solidFill>
                  <a:srgbClr val="990055"/>
                </a:solidFill>
                <a:latin typeface="Liberation Mono"/>
              </a:rPr>
              <a:t>1 </a:t>
            </a:r>
            <a:r>
              <a:rPr lang="en-US" dirty="0">
                <a:latin typeface="Liberation Mono"/>
                <a:cs typeface="Times New Roman" panose="02020603050405020304" pitchFamily="18" charset="0"/>
              </a:rPr>
              <a:t>"Days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CandidateID,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R1,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R2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vote_response;</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a:solidFill>
                  <a:srgbClr val="990055"/>
                </a:solidFill>
                <a:latin typeface="Liberation Mono"/>
              </a:rPr>
              <a:t>1</a:t>
            </a:r>
            <a:r>
              <a:rPr lang="en-US">
                <a:latin typeface="Liberation Mono"/>
                <a:cs typeface="Times New Roman" panose="02020603050405020304" pitchFamily="18" charset="0"/>
              </a:rPr>
              <a:t>, </a:t>
            </a:r>
            <a:r>
              <a:rPr lang="en-US">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Stringnumber;</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cs typeface="Times New Roman" panose="02020603050405020304" pitchFamily="18" charset="0"/>
              </a:rPr>
              <a:t> emp </a:t>
            </a:r>
            <a:r>
              <a:rPr lang="en-US" dirty="0">
                <a:solidFill>
                  <a:srgbClr val="0077AA"/>
                </a:solidFill>
                <a:latin typeface="Liberation Mono"/>
                <a:cs typeface="Times New Roman" panose="02020603050405020304" pitchFamily="18" charset="0"/>
              </a:rPr>
              <a:t>SET</a:t>
            </a:r>
            <a:r>
              <a:rPr lang="en-US" dirty="0">
                <a:latin typeface="Liberation Mono"/>
                <a:cs typeface="Times New Roman" panose="02020603050405020304" pitchFamily="18" charset="0"/>
              </a:rPr>
              <a:t> job :=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job, </a:t>
            </a:r>
            <a:r>
              <a:rPr lang="en-US" dirty="0">
                <a:solidFill>
                  <a:srgbClr val="669900"/>
                </a:solidFill>
                <a:latin typeface="Liberation Mono"/>
              </a:rPr>
              <a:t>'officers'</a:t>
            </a:r>
            <a:r>
              <a:rPr lang="en-US" dirty="0">
                <a:latin typeface="Liberation Mono"/>
                <a:cs typeface="Times New Roman" panose="02020603050405020304" pitchFamily="18" charset="0"/>
              </a:rPr>
              <a:t>, </a:t>
            </a:r>
            <a:r>
              <a:rPr lang="en-US" dirty="0">
                <a:solidFill>
                  <a:srgbClr val="669900"/>
                </a:solidFill>
                <a:latin typeface="Liberation Mono"/>
              </a:rPr>
              <a:t>'Officers'</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706177096"/>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tx1">
                    <a:lumMod val="65000"/>
                    <a:lumOff val="35000"/>
                  </a:schemeClr>
                </a:solidFill>
                <a:latin typeface="Liberation Mono"/>
              </a:rPr>
              <a:t>)))</a:t>
            </a:r>
            <a:r>
              <a:rPr lang="en-US" dirty="0">
                <a:latin typeface="Liberation Mono"/>
              </a:rPr>
              <a:t> "Title Case" </a:t>
            </a:r>
            <a:r>
              <a:rPr lang="en-US" dirty="0">
                <a:solidFill>
                  <a:srgbClr val="0077AA"/>
                </a:solidFill>
                <a:latin typeface="Liberation Mono"/>
                <a:cs typeface="Times New Roman" panose="02020603050405020304" pitchFamily="18" charset="0"/>
              </a:rPr>
              <a:t>FROM</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tx1">
                    <a:lumMod val="65000"/>
                    <a:lumOff val="35000"/>
                  </a:schemeClr>
                </a:solidFill>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rPr>
              <a:t>;</a:t>
            </a:r>
            <a:endParaRPr lang="en-IN" dirty="0"/>
          </a:p>
        </p:txBody>
      </p:sp>
    </p:spTree>
    <p:extLst>
      <p:ext uri="{BB962C8B-B14F-4D97-AF65-F5344CB8AC3E}">
        <p14:creationId xmlns:p14="http://schemas.microsoft.com/office/powerpoint/2010/main" val="34003519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in-memory table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766093763"/>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a|e|i|o|u</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a|m</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//starts with</a:t>
            </a:r>
            <a:endParaRPr lang="en-IN" dirty="0">
              <a:solidFill>
                <a:srgbClr val="39AE0A"/>
              </a:solidFill>
              <a:latin typeface="Liberation Mono"/>
            </a:endParaRP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n|r</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//ends with</a:t>
            </a:r>
            <a:endParaRPr lang="en-IN" dirty="0">
              <a:solidFill>
                <a:srgbClr val="39AE0A"/>
              </a:solidFill>
              <a:latin typeface="Liberation Mono"/>
            </a:endParaRPr>
          </a:p>
        </p:txBody>
      </p:sp>
      <p:sp>
        <p:nvSpPr>
          <p:cNvPr id="4" name="TextBox 3">
            <a:extLst>
              <a:ext uri="{FF2B5EF4-FFF2-40B4-BE49-F238E27FC236}">
                <a16:creationId xmlns:a16="http://schemas.microsoft.com/office/drawing/2014/main" id="{A347D7FC-4A72-4387-820C-9DDB5A36F459}"/>
              </a:ext>
            </a:extLst>
          </p:cNvPr>
          <p:cNvSpPr txBox="1"/>
          <p:nvPr/>
        </p:nvSpPr>
        <p:spPr>
          <a:xfrm>
            <a:off x="406800" y="3861048"/>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635243"/>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-1.23</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-1.58</a:t>
            </a:r>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990055"/>
                </a:solidFill>
                <a:latin typeface="Liberation Mono"/>
              </a:rPr>
              <a:t>899999</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100000</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OTP;</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weight, </a:t>
            </a:r>
            <a:r>
              <a:rPr lang="en-US" dirty="0">
                <a:solidFill>
                  <a:srgbClr val="DD4A68"/>
                </a:solidFill>
                <a:latin typeface="Liberation Mono"/>
              </a:rPr>
              <a:t>TRUNCATE</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weight, </a:t>
            </a:r>
            <a:r>
              <a:rPr lang="en-IN" dirty="0">
                <a:solidFill>
                  <a:srgbClr val="990055"/>
                </a:solidFill>
                <a:latin typeface="Liberation Mono"/>
              </a:rPr>
              <a:t>0</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RIGHT</a:t>
            </a:r>
            <a:r>
              <a:rPr lang="en-US" dirty="0">
                <a:solidFill>
                  <a:schemeClr val="bg1">
                    <a:lumMod val="50000"/>
                  </a:schemeClr>
                </a:solidFill>
                <a:latin typeface="Liberation Mono"/>
                <a:cs typeface="Arial" panose="020B0604020202020204" pitchFamily="34" charset="0"/>
              </a:rPr>
              <a:t>(</a:t>
            </a:r>
            <a:r>
              <a:rPr lang="en-US" dirty="0">
                <a:solidFill>
                  <a:srgbClr val="DD4A68"/>
                </a:solidFill>
                <a:latin typeface="Liberation Mono"/>
              </a:rPr>
              <a:t>MOD</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weight , </a:t>
            </a:r>
            <a:r>
              <a:rPr lang="en-US" dirty="0">
                <a:solidFill>
                  <a:srgbClr val="990055"/>
                </a:solidFill>
                <a:latin typeface="Liberation Mono"/>
              </a:rPr>
              <a:t>1</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2</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mass_table;</a:t>
            </a:r>
            <a:endParaRPr lang="en-IN" dirty="0">
              <a:latin typeface="Liberation Mono"/>
              <a:cs typeface="Arial" panose="020B0604020202020204" pitchFamily="34" charset="0"/>
            </a:endParaRPr>
          </a:p>
        </p:txBody>
      </p:sp>
      <p:sp>
        <p:nvSpPr>
          <p:cNvPr id="2" name="TextBox 5">
            <a:extLst>
              <a:ext uri="{FF2B5EF4-FFF2-40B4-BE49-F238E27FC236}">
                <a16:creationId xmlns:a16="http://schemas.microsoft.com/office/drawing/2014/main" id="{E1A9FBF2-71CD-5947-4F5B-92234CAF67FB}"/>
              </a:ext>
            </a:extLst>
          </p:cNvPr>
          <p:cNvSpPr txBox="1"/>
          <p:nvPr/>
        </p:nvSpPr>
        <p:spPr>
          <a:xfrm>
            <a:off x="335360" y="188640"/>
            <a:ext cx="4320480"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rPr>
              <a:t>b </a:t>
            </a:r>
            <a:r>
              <a:rPr lang="en-IN" dirty="0">
                <a:solidFill>
                  <a:srgbClr val="990055"/>
                </a:solidFill>
                <a:latin typeface="Liberation Mono"/>
              </a:rPr>
              <a:t>–</a:t>
            </a:r>
            <a:r>
              <a:rPr lang="en-IN" dirty="0">
                <a:latin typeface="Liberation Mono"/>
              </a:rPr>
              <a:t> a +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latin typeface="Liberation Mono"/>
              </a:rPr>
              <a:t> a </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151865872"/>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dirty="0">
                <a:solidFill>
                  <a:srgbClr val="000000"/>
                </a:solidFill>
                <a:latin typeface="Liberation Mono"/>
              </a:rPr>
              <a:t>col_name</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LIMIT</a:t>
            </a:r>
            <a:r>
              <a:rPr lang="en-US" sz="2000" dirty="0">
                <a:solidFill>
                  <a:srgbClr val="000000"/>
                </a:solidFill>
                <a:latin typeface="Liberation Mono"/>
              </a:rPr>
              <a:t> number </a:t>
            </a:r>
            <a:r>
              <a:rPr lang="en-US" sz="2000" dirty="0">
                <a:solidFill>
                  <a:srgbClr val="999999"/>
                </a:solidFill>
                <a:latin typeface="Liberation Mono"/>
              </a:rPr>
              <a:t>[</a:t>
            </a:r>
            <a:r>
              <a:rPr lang="en-US" sz="2000" dirty="0">
                <a:solidFill>
                  <a:srgbClr val="0077AA"/>
                </a:solidFill>
                <a:latin typeface="Liberation Mono"/>
              </a:rPr>
              <a:t>OFFSET</a:t>
            </a:r>
            <a:r>
              <a:rPr lang="en-US" sz="2000" dirty="0">
                <a:solidFill>
                  <a:srgbClr val="000000"/>
                </a:solidFill>
                <a:latin typeface="Liberation Mono"/>
              </a:rPr>
              <a:t> number</a:t>
            </a:r>
            <a:r>
              <a:rPr lang="en-US" sz="2000" dirty="0">
                <a:solidFill>
                  <a:srgbClr val="999999"/>
                </a:solidFill>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
        <p:nvSpPr>
          <p:cNvPr id="8" name="TextBox 7">
            <a:extLst>
              <a:ext uri="{FF2B5EF4-FFF2-40B4-BE49-F238E27FC236}">
                <a16:creationId xmlns:a16="http://schemas.microsoft.com/office/drawing/2014/main" id="{406EE6C5-57FB-FA54-C0B1-B0A99A18A24C}"/>
              </a:ext>
            </a:extLst>
          </p:cNvPr>
          <p:cNvSpPr txBox="1"/>
          <p:nvPr/>
        </p:nvSpPr>
        <p:spPr>
          <a:xfrm>
            <a:off x="335360" y="332656"/>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 is known as metacharacter (all columns)</a:t>
            </a:r>
            <a:r>
              <a:rPr lang="en-IN"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967305241"/>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905161"/>
            <a:ext cx="11809312" cy="1908215"/>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Whenever you use </a:t>
            </a:r>
            <a:r>
              <a:rPr lang="en-US" b="1" dirty="0">
                <a:latin typeface="Arial" panose="020B0604020202020204" pitchFamily="34" charset="0"/>
                <a:cs typeface="Arial" panose="020B0604020202020204" pitchFamily="34" charset="0"/>
              </a:rPr>
              <a:t>DISTINCT</a:t>
            </a:r>
            <a:r>
              <a:rPr lang="en-US" dirty="0">
                <a:latin typeface="Arial" panose="020B0604020202020204" pitchFamily="34" charset="0"/>
                <a:cs typeface="Arial" panose="020B0604020202020204" pitchFamily="34" charset="0"/>
              </a:rPr>
              <a:t>, sorting takes place in server.</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60D289BB-1439-4DB8-B315-C4DAAACB6F54}"/>
              </a:ext>
            </a:extLst>
          </p:cNvPr>
          <p:cNvSpPr/>
          <p:nvPr/>
        </p:nvSpPr>
        <p:spPr>
          <a:xfrm>
            <a:off x="47328" y="-2738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260648"/>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alias_name], expression1 [ [as] alias_name], expression2 [ [as] alias_name]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where_condition2 &gt;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expr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position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having_condition1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having_condition2 &gt;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expr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position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[offset,] 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row_count OFFSET offset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UPDATE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MEMORY</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653787"/>
            <a:ext cx="11810106" cy="830997"/>
          </a:xfrm>
          <a:prstGeom prst="rect">
            <a:avLst/>
          </a:prstGeom>
        </p:spPr>
        <p:txBody>
          <a:bodyPr wrap="square">
            <a:spAutoFit/>
          </a:bodyPr>
          <a:lstStyle/>
          <a:p>
            <a:r>
              <a:rPr lang="en-IN" sz="2000" dirty="0">
                <a:solidFill>
                  <a:srgbClr val="0077AA"/>
                </a:solidFill>
                <a:latin typeface="Liberation Mono"/>
              </a:rPr>
              <a:t>CREATE MEMORY</a:t>
            </a:r>
            <a:r>
              <a:rPr lang="en-IN" sz="2000" b="0" i="0" dirty="0">
                <a:solidFill>
                  <a:srgbClr val="000000"/>
                </a:solidFill>
                <a:effectLst/>
                <a:latin typeface="Liberation Mono"/>
              </a:rPr>
              <a:t> </a:t>
            </a:r>
            <a:r>
              <a:rPr lang="en-IN" sz="2000" dirty="0">
                <a:solidFill>
                  <a:srgbClr val="0077AA"/>
                </a:solidFill>
                <a:latin typeface="Liberation Mono"/>
              </a:rPr>
              <a:t>TABLE</a:t>
            </a:r>
            <a:r>
              <a:rPr lang="en-IN" sz="2000" dirty="0">
                <a:latin typeface="Liberation Mono"/>
              </a:rPr>
              <a:t> [</a:t>
            </a:r>
            <a:r>
              <a:rPr lang="en-IN" sz="2000" dirty="0">
                <a:solidFill>
                  <a:schemeClr val="tx1">
                    <a:lumMod val="65000"/>
                    <a:lumOff val="35000"/>
                  </a:schemeClr>
                </a:solidFill>
                <a:latin typeface="Liberation Mono"/>
              </a:rPr>
              <a:t>IF NOT EXISTS</a:t>
            </a:r>
            <a:r>
              <a:rPr lang="en-IN" sz="2000" dirty="0">
                <a:latin typeface="Liberation Mono"/>
              </a:rPr>
              <a:t>]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latin typeface="Liberation Mono"/>
              </a:rPr>
              <a:t>columnName baseDataType</a:t>
            </a:r>
            <a:r>
              <a:rPr lang="en-IN" sz="2000" i="1" dirty="0">
                <a:solidFill>
                  <a:schemeClr val="accent4">
                    <a:lumMod val="50000"/>
                  </a:schemeClr>
                </a:solidFill>
                <a:latin typeface="Liberation Mono"/>
              </a:rPr>
              <a:t> columnDefination</a:t>
            </a:r>
            <a:r>
              <a:rPr lang="en-IN" sz="2000" i="1" dirty="0">
                <a:solidFill>
                  <a:schemeClr val="tx1">
                    <a:lumMod val="75000"/>
                    <a:lumOff val="25000"/>
                  </a:schemeClr>
                </a:solidFill>
                <a:latin typeface="Liberation Mono"/>
              </a:rPr>
              <a:t>, </a:t>
            </a:r>
            <a:r>
              <a:rPr lang="en-IN" sz="2000" i="1" dirty="0">
                <a:solidFill>
                  <a:schemeClr val="bg1">
                    <a:lumMod val="50000"/>
                  </a:schemeClr>
                </a:solidFill>
                <a:latin typeface="Liberation Mono"/>
              </a:rPr>
              <a:t>. . .</a:t>
            </a:r>
            <a:r>
              <a:rPr lang="en-IN" sz="2000" dirty="0">
                <a:solidFill>
                  <a:schemeClr val="tx1">
                    <a:lumMod val="75000"/>
                    <a:lumOff val="25000"/>
                  </a:schemeClr>
                </a:solidFill>
                <a:latin typeface="Liberation Mono"/>
              </a:rPr>
              <a:t>) </a:t>
            </a:r>
            <a:r>
              <a:rPr lang="en-IN" sz="2000" dirty="0">
                <a:solidFill>
                  <a:srgbClr val="0077AA"/>
                </a:solidFill>
                <a:latin typeface="Liberation Mono"/>
              </a:rPr>
              <a:t>NOT</a:t>
            </a:r>
            <a:r>
              <a:rPr lang="en-IN" sz="2000" dirty="0">
                <a:solidFill>
                  <a:srgbClr val="000000"/>
                </a:solidFill>
                <a:latin typeface="Liberation Mono"/>
              </a:rPr>
              <a:t> </a:t>
            </a:r>
            <a:r>
              <a:rPr lang="en-IN" sz="2000" dirty="0">
                <a:solidFill>
                  <a:srgbClr val="0077AA"/>
                </a:solidFill>
                <a:latin typeface="Liberation Mono"/>
              </a:rPr>
              <a:t>PERSISTENT</a:t>
            </a:r>
          </a:p>
          <a:p>
            <a:r>
              <a:rPr lang="en-IN" sz="800" dirty="0">
                <a:solidFill>
                  <a:schemeClr val="tx1">
                    <a:lumMod val="75000"/>
                    <a:lumOff val="25000"/>
                  </a:schemeClr>
                </a:solidFill>
                <a:latin typeface="Liberation Mono"/>
              </a:rPr>
              <a:t>    </a:t>
            </a:r>
          </a:p>
        </p:txBody>
      </p:sp>
      <p:sp>
        <p:nvSpPr>
          <p:cNvPr id="2" name="TextBox 1">
            <a:extLst>
              <a:ext uri="{FF2B5EF4-FFF2-40B4-BE49-F238E27FC236}">
                <a16:creationId xmlns:a16="http://schemas.microsoft.com/office/drawing/2014/main" id="{5C8B36D4-36BB-9E31-D9B5-F90FB4DB8361}"/>
              </a:ext>
            </a:extLst>
          </p:cNvPr>
          <p:cNvSpPr txBox="1"/>
          <p:nvPr/>
        </p:nvSpPr>
        <p:spPr>
          <a:xfrm>
            <a:off x="298959" y="2420888"/>
            <a:ext cx="1159328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MEMORY</a:t>
            </a:r>
            <a:r>
              <a:rPr lang="en-IN" dirty="0">
                <a:latin typeface="Liberation Mono"/>
              </a:rPr>
              <a:t> </a:t>
            </a:r>
            <a:r>
              <a:rPr lang="en-IN" dirty="0">
                <a:solidFill>
                  <a:srgbClr val="0077AA"/>
                </a:solidFill>
                <a:latin typeface="Liberation Mono"/>
              </a:rPr>
              <a:t>TABLE</a:t>
            </a:r>
            <a:r>
              <a:rPr lang="en-IN" dirty="0">
                <a:latin typeface="Liberation Mono"/>
              </a:rPr>
              <a:t> temp (c1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CHARACTER</a:t>
            </a:r>
            <a:r>
              <a:rPr lang="en-IN" dirty="0">
                <a:latin typeface="Liberation Mono"/>
              </a:rPr>
              <a:t>(10)) </a:t>
            </a:r>
            <a:r>
              <a:rPr lang="en-IN" dirty="0">
                <a:solidFill>
                  <a:srgbClr val="0077AA"/>
                </a:solidFill>
                <a:latin typeface="Liberation Mono"/>
              </a:rPr>
              <a:t>NOT</a:t>
            </a:r>
            <a:r>
              <a:rPr lang="en-IN" dirty="0">
                <a:latin typeface="Liberation Mono"/>
              </a:rPr>
              <a:t> </a:t>
            </a:r>
            <a:r>
              <a:rPr lang="en-IN" dirty="0">
                <a:solidFill>
                  <a:srgbClr val="0077AA"/>
                </a:solidFill>
                <a:latin typeface="Liberation Mono"/>
              </a:rPr>
              <a:t>PERSISTENT</a:t>
            </a:r>
            <a:r>
              <a:rPr lang="en-IN" dirty="0">
                <a:latin typeface="Liberation Mono"/>
              </a:rPr>
              <a:t> ;</a:t>
            </a:r>
          </a:p>
        </p:txBody>
      </p:sp>
    </p:spTree>
    <p:extLst>
      <p:ext uri="{BB962C8B-B14F-4D97-AF65-F5344CB8AC3E}">
        <p14:creationId xmlns:p14="http://schemas.microsoft.com/office/powerpoint/2010/main" val="1599855104"/>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 value </a:t>
            </a:r>
            <a:r>
              <a:rPr lang="en-IN" sz="2000" dirty="0">
                <a:latin typeface="Liberation Mono"/>
              </a:rPr>
              <a:t>|</a:t>
            </a:r>
            <a:r>
              <a:rPr lang="en-IN" sz="2000" dirty="0">
                <a:solidFill>
                  <a:srgbClr val="0077AA"/>
                </a:solidFill>
                <a:latin typeface="Liberation Mono"/>
              </a:rPr>
              <a:t> DEFAULT }</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1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03539" y="3124200"/>
            <a:ext cx="11584921" cy="736933"/>
          </a:xfrm>
          <a:prstGeom prst="rect">
            <a:avLst/>
          </a:prstGeom>
          <a:solidFill>
            <a:schemeClr val="bg1"/>
          </a:solidFill>
        </p:spPr>
        <p:txBody>
          <a:bodyPr wrap="square">
            <a:spAutoFit/>
          </a:bodyPr>
          <a:lstStyle/>
          <a:p>
            <a:pPr>
              <a:lnSpc>
                <a:spcPct val="107000"/>
              </a:lnSpc>
            </a:pPr>
            <a:r>
              <a:rPr lang="en-US" sz="2000" dirty="0">
                <a:latin typeface="Palatino Linotype" panose="02040502050505030304" pitchFamily="18" charset="0"/>
                <a:cs typeface="Segoe UI Light" panose="020B0502040204020203" pitchFamily="34" charset="0"/>
              </a:rPr>
              <a:t>SQL allows the user to order the tuples in the result of a query by the values of one or more of the attributes that appear in the query result, by using the ORDER BY clause.</a:t>
            </a:r>
            <a:endParaRPr lang="en-IN" sz="2000" dirty="0">
              <a:latin typeface="Palatino Linotype" panose="02040502050505030304" pitchFamily="18" charset="0"/>
              <a:cs typeface="Segoe UI Light" panose="020B0502040204020203" pitchFamily="34" charset="0"/>
            </a:endParaRPr>
          </a:p>
        </p:txBody>
      </p:sp>
      <p:sp>
        <p:nvSpPr>
          <p:cNvPr id="6" name="Rectangle 5"/>
          <p:cNvSpPr/>
          <p:nvPr/>
        </p:nvSpPr>
        <p:spPr>
          <a:xfrm>
            <a:off x="303539" y="4052098"/>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Tree>
    <p:extLst>
      <p:ext uri="{BB962C8B-B14F-4D97-AF65-F5344CB8AC3E}">
        <p14:creationId xmlns:p14="http://schemas.microsoft.com/office/powerpoint/2010/main" val="1630039859"/>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1" name="Rectangle 60">
            <a:extLst>
              <a:ext uri="{FF2B5EF4-FFF2-40B4-BE49-F238E27FC236}">
                <a16:creationId xmlns:a16="http://schemas.microsoft.com/office/drawing/2014/main" id="{A0754C73-2F69-44A5-BD3C-C284BFC30F58}"/>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Tree>
    <p:extLst>
      <p:ext uri="{BB962C8B-B14F-4D97-AF65-F5344CB8AC3E}">
        <p14:creationId xmlns:p14="http://schemas.microsoft.com/office/powerpoint/2010/main" val="3515243402"/>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1340768"/>
            <a:ext cx="11809310" cy="545085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NOT NULL</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ename;</a:t>
            </a:r>
            <a:endParaRPr lang="en-IN" dirty="0">
              <a:solidFill>
                <a:schemeClr val="tx1">
                  <a:lumMod val="85000"/>
                  <a:lumOff val="15000"/>
                </a:schemeClr>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BF1557B7-1BAB-4F9E-90BB-2E5F28D5346D}"/>
              </a:ext>
            </a:extLst>
          </p:cNvPr>
          <p:cNvSpPr/>
          <p:nvPr/>
        </p:nvSpPr>
        <p:spPr>
          <a:xfrm>
            <a:off x="191346" y="228795"/>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Tree>
    <p:extLst>
      <p:ext uri="{BB962C8B-B14F-4D97-AF65-F5344CB8AC3E}">
        <p14:creationId xmlns:p14="http://schemas.microsoft.com/office/powerpoint/2010/main" val="35118906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H2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13285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721230"/>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2911624"/>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805264"/>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005064"/>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204864"/>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0892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
        <p:nvSpPr>
          <p:cNvPr id="3" name="TextBox 2">
            <a:extLst>
              <a:ext uri="{FF2B5EF4-FFF2-40B4-BE49-F238E27FC236}">
                <a16:creationId xmlns:a16="http://schemas.microsoft.com/office/drawing/2014/main" id="{78E204C2-8354-E3D1-5822-6CD25B91F8B8}"/>
              </a:ext>
            </a:extLst>
          </p:cNvPr>
          <p:cNvSpPr txBox="1"/>
          <p:nvPr/>
        </p:nvSpPr>
        <p:spPr>
          <a:xfrm>
            <a:off x="5255397" y="2380002"/>
            <a:ext cx="6643108" cy="70788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SQL permits us to use the notation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a:latin typeface="Arial" panose="020B0604020202020204" pitchFamily="34" charset="0"/>
                <a:cs typeface="Arial" panose="020B0604020202020204" pitchFamily="34" charset="0"/>
              </a:rPr>
              <a:t>) to denote a tuple of arity (attribute) n containing values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err="1">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p:txBody>
      </p:sp>
      <p:sp>
        <p:nvSpPr>
          <p:cNvPr id="4" name="TextBox 3">
            <a:extLst>
              <a:ext uri="{FF2B5EF4-FFF2-40B4-BE49-F238E27FC236}">
                <a16:creationId xmlns:a16="http://schemas.microsoft.com/office/drawing/2014/main" id="{35A23B68-C0C9-D0C6-5CBB-E6A03F2C3267}"/>
              </a:ext>
            </a:extLst>
          </p:cNvPr>
          <p:cNvSpPr txBox="1"/>
          <p:nvPr/>
        </p:nvSpPr>
        <p:spPr>
          <a:xfrm>
            <a:off x="5284028" y="3163341"/>
            <a:ext cx="6480720" cy="769441"/>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(EMP.DEPTNO, DNAME)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(DEPT.DEPTNO, 'SALES');</a:t>
            </a:r>
          </a:p>
        </p:txBody>
      </p:sp>
    </p:spTree>
    <p:extLst>
      <p:ext uri="{BB962C8B-B14F-4D97-AF65-F5344CB8AC3E}">
        <p14:creationId xmlns:p14="http://schemas.microsoft.com/office/powerpoint/2010/main" val="139947438"/>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955369" y="2560471"/>
            <a:ext cx="8795366"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 </a:t>
            </a:r>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9" name="Rectangle 8">
            <a:extLst>
              <a:ext uri="{FF2B5EF4-FFF2-40B4-BE49-F238E27FC236}">
                <a16:creationId xmlns:a16="http://schemas.microsoft.com/office/drawing/2014/main" id="{8CE928B2-CC82-4905-89B0-168119B134B8}"/>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42BD7AD7-2232-4C95-B376-67CE7D3A67B5}"/>
              </a:ext>
            </a:extLst>
          </p:cNvPr>
          <p:cNvSpPr txBox="1"/>
          <p:nvPr/>
        </p:nvSpPr>
        <p:spPr>
          <a:xfrm>
            <a:off x="6744072" y="6167045"/>
            <a:ext cx="5328592"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25291109"/>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533426059"/>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7" name="Rectangle 6">
            <a:extLst>
              <a:ext uri="{FF2B5EF4-FFF2-40B4-BE49-F238E27FC236}">
                <a16:creationId xmlns:a16="http://schemas.microsoft.com/office/drawing/2014/main" id="{C5366487-8218-4A87-9657-278070489131}"/>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Tree>
    <p:extLst>
      <p:ext uri="{BB962C8B-B14F-4D97-AF65-F5344CB8AC3E}">
        <p14:creationId xmlns:p14="http://schemas.microsoft.com/office/powerpoint/2010/main" val="4091968451"/>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354324457"/>
              </p:ext>
            </p:extLst>
          </p:nvPr>
        </p:nvGraphicFramePr>
        <p:xfrm>
          <a:off x="335360" y="1605136"/>
          <a:ext cx="11593288" cy="1889748"/>
        </p:xfrm>
        <a:graphic>
          <a:graphicData uri="http://schemas.openxmlformats.org/drawingml/2006/table">
            <a:tbl>
              <a:tblPr firstRow="1" bandRow="1">
                <a:tableStyleId>{7E9639D4-E3E2-4D34-9284-5A2195B3D0D7}</a:tableStyleId>
              </a:tblPr>
              <a:tblGrid>
                <a:gridCol w="3168352">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0B45598B-3435-4FB4-BA9E-389C59DF1284}"/>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4FCC00-187A-7FEB-A338-C791737B9ABF}"/>
              </a:ext>
            </a:extLst>
          </p:cNvPr>
          <p:cNvSpPr/>
          <p:nvPr/>
        </p:nvSpPr>
        <p:spPr>
          <a:xfrm>
            <a:off x="263352" y="5941149"/>
            <a:ext cx="11430936" cy="800219"/>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If any argument is NULL, the both functions return NULLs immediately without doing any comparison..</a:t>
            </a:r>
          </a:p>
        </p:txBody>
      </p:sp>
    </p:spTree>
    <p:extLst>
      <p:ext uri="{BB962C8B-B14F-4D97-AF65-F5344CB8AC3E}">
        <p14:creationId xmlns:p14="http://schemas.microsoft.com/office/powerpoint/2010/main" val="887705388"/>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91345" y="1772816"/>
            <a:ext cx="11809310" cy="337335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endParaRPr lang="en-IN" dirty="0">
              <a:solidFill>
                <a:srgbClr val="000000"/>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07750ECE-68B7-4B8F-BA73-0BEF6158C3A0}"/>
              </a:ext>
            </a:extLst>
          </p:cNvPr>
          <p:cNvSpPr/>
          <p:nvPr/>
        </p:nvSpPr>
        <p:spPr>
          <a:xfrm>
            <a:off x="387116" y="47443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Tree>
    <p:extLst>
      <p:ext uri="{BB962C8B-B14F-4D97-AF65-F5344CB8AC3E}">
        <p14:creationId xmlns:p14="http://schemas.microsoft.com/office/powerpoint/2010/main" val="2020883761"/>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1461939"/>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22093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191344" y="1212442"/>
            <a:ext cx="3456384" cy="1277273"/>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p>
          <a:p>
            <a:pPr marL="723900"/>
            <a:r>
              <a:rPr lang="en-US" sz="2200" b="0" i="0" dirty="0">
                <a:solidFill>
                  <a:srgbClr val="A67F59"/>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1" dirty="0">
                <a:solidFill>
                  <a:srgbClr val="000000"/>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6869788" cy="76944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000" dirty="0">
                <a:solidFill>
                  <a:srgbClr val="669900"/>
                </a:solidFill>
                <a:latin typeface="Liberation Mono"/>
              </a:rPr>
              <a:t># will return Empty set</a:t>
            </a:r>
            <a:endParaRPr lang="en-IN" dirty="0">
              <a:solidFill>
                <a:srgbClr val="669900"/>
              </a:solidFill>
              <a:latin typeface="Liberation Mono"/>
            </a:endParaRP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err="1">
                <a:solidFill>
                  <a:srgbClr val="FF9900"/>
                </a:solidFill>
                <a:latin typeface="Arial" pitchFamily="34" charset="0"/>
                <a:cs typeface="Arial" pitchFamily="34" charset="0"/>
              </a:rPr>
              <a:t>i</a:t>
            </a:r>
            <a:r>
              <a:rPr lang="en-IN" sz="3200" i="1" dirty="0" err="1">
                <a:solidFill>
                  <a:srgbClr val="FF9900"/>
                </a:solidFill>
                <a:latin typeface="Arial" pitchFamily="34" charset="0"/>
                <a:cs typeface="Arial" pitchFamily="34" charset="0"/>
              </a:rPr>
              <a:t>nsert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88172190"/>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101844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04620343"/>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1" name="Rectangle 10">
            <a:extLst>
              <a:ext uri="{FF2B5EF4-FFF2-40B4-BE49-F238E27FC236}">
                <a16:creationId xmlns:a16="http://schemas.microsoft.com/office/drawing/2014/main" id="{511801E8-18AB-43BB-8D6A-651EBD65C067}"/>
              </a:ext>
            </a:extLst>
          </p:cNvPr>
          <p:cNvSpPr/>
          <p:nvPr/>
        </p:nvSpPr>
        <p:spPr>
          <a:xfrm>
            <a:off x="407368" y="1762962"/>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3232024903"/>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26839" y="1916832"/>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solidFill>
                  <a:srgbClr val="999999"/>
                </a:solidFill>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endParaRPr lang="en-US" sz="2200" dirty="0">
              <a:solidFill>
                <a:srgbClr val="000000"/>
              </a:solidFill>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1" dirty="0">
                <a:solidFill>
                  <a:srgbClr val="000000"/>
                </a:solidFill>
                <a:effectLst/>
                <a:latin typeface="Liberation Mono"/>
              </a:rPr>
              <a:t>subquery</a:t>
            </a:r>
            <a:r>
              <a:rPr lang="en-US" sz="2400" b="0" i="0" dirty="0">
                <a:solidFill>
                  <a:srgbClr val="999999"/>
                </a:solidFill>
                <a:effectLst/>
                <a:latin typeface="Liberation Mono"/>
              </a:rPr>
              <a:t>)</a:t>
            </a:r>
            <a:endParaRPr lang="en-US" sz="2400" dirty="0">
              <a:solidFill>
                <a:srgbClr val="999999"/>
              </a:solidFill>
              <a:latin typeface="Liberation Mono"/>
            </a:endParaRPr>
          </a:p>
        </p:txBody>
      </p:sp>
      <p:graphicFrame>
        <p:nvGraphicFramePr>
          <p:cNvPr id="28" name="Table 27">
            <a:extLst>
              <a:ext uri="{FF2B5EF4-FFF2-40B4-BE49-F238E27FC236}">
                <a16:creationId xmlns:a16="http://schemas.microsoft.com/office/drawing/2014/main" id="{59A51FE3-66CF-4F1E-8C7D-783238631C6B}"/>
              </a:ext>
            </a:extLst>
          </p:cNvPr>
          <p:cNvGraphicFramePr>
            <a:graphicFrameLocks noGrp="1"/>
          </p:cNvGraphicFramePr>
          <p:nvPr>
            <p:extLst>
              <p:ext uri="{D42A27DB-BD31-4B8C-83A1-F6EECF244321}">
                <p14:modId xmlns:p14="http://schemas.microsoft.com/office/powerpoint/2010/main" val="2148603925"/>
              </p:ext>
            </p:extLst>
          </p:nvPr>
        </p:nvGraphicFramePr>
        <p:xfrm>
          <a:off x="4867268" y="6237312"/>
          <a:ext cx="6053268" cy="426720"/>
        </p:xfrm>
        <a:graphic>
          <a:graphicData uri="http://schemas.openxmlformats.org/drawingml/2006/table">
            <a:tbl>
              <a:tblPr/>
              <a:tblGrid>
                <a:gridCol w="2506905">
                  <a:extLst>
                    <a:ext uri="{9D8B030D-6E8A-4147-A177-3AD203B41FA5}">
                      <a16:colId xmlns:a16="http://schemas.microsoft.com/office/drawing/2014/main" val="4286149586"/>
                    </a:ext>
                  </a:extLst>
                </a:gridCol>
                <a:gridCol w="3546363">
                  <a:extLst>
                    <a:ext uri="{9D8B030D-6E8A-4147-A177-3AD203B41FA5}">
                      <a16:colId xmlns:a16="http://schemas.microsoft.com/office/drawing/2014/main" val="438706697"/>
                    </a:ext>
                  </a:extLst>
                </a:gridCol>
              </a:tblGrid>
              <a:tr h="318624">
                <a:tc>
                  <a:txBody>
                    <a:bodyPr/>
                    <a:lstStyle/>
                    <a:p>
                      <a:pPr fontAlgn="t"/>
                      <a:r>
                        <a:rPr lang="en-IN" b="1" dirty="0">
                          <a:effectLst/>
                          <a:latin typeface="Palatino Linotype" panose="02040502050505030304" pitchFamily="18" charset="0"/>
                        </a:rPr>
                        <a:t>A</a:t>
                      </a:r>
                      <a:r>
                        <a:rPr lang="en-IN" dirty="0">
                          <a:effectLst/>
                          <a:latin typeface="Palatino Linotype" panose="02040502050505030304" pitchFamily="18" charset="0"/>
                        </a:rPr>
                        <a:t> IN (</a:t>
                      </a:r>
                      <a:r>
                        <a:rPr lang="en-IN" b="1" i="1" dirty="0">
                          <a:effectLst/>
                          <a:latin typeface="Palatino Linotype" panose="02040502050505030304" pitchFamily="18" charset="0"/>
                        </a:rPr>
                        <a:t>B1</a:t>
                      </a:r>
                      <a:r>
                        <a:rPr lang="en-IN" dirty="0">
                          <a:effectLst/>
                          <a:latin typeface="Palatino Linotype" panose="02040502050505030304" pitchFamily="18" charset="0"/>
                        </a:rPr>
                        <a:t>, </a:t>
                      </a:r>
                      <a:r>
                        <a:rPr lang="en-IN" b="1" i="1" dirty="0">
                          <a:effectLst/>
                          <a:latin typeface="Palatino Linotype" panose="02040502050505030304" pitchFamily="18" charset="0"/>
                        </a:rPr>
                        <a:t>B2</a:t>
                      </a:r>
                      <a:r>
                        <a:rPr lang="en-IN" dirty="0">
                          <a:effectLst/>
                          <a:latin typeface="Palatino Linotype" panose="02040502050505030304" pitchFamily="18" charset="0"/>
                        </a:rPr>
                        <a:t>, </a:t>
                      </a:r>
                      <a:r>
                        <a:rPr lang="en-IN" b="1" i="1" dirty="0">
                          <a:effectLst/>
                          <a:latin typeface="Palatino Linotype" panose="02040502050505030304" pitchFamily="18" charset="0"/>
                        </a:rPr>
                        <a:t>B3</a:t>
                      </a:r>
                      <a:r>
                        <a:rPr lang="en-IN" dirty="0">
                          <a:effectLst/>
                          <a:latin typeface="Palatino Linotype" panose="02040502050505030304" pitchFamily="18" charset="0"/>
                        </a:rPr>
                        <a:t>, etc.)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found in the list (B1, B2, etc.)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829025191"/>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a:t>
            </a:r>
            <a:r>
              <a:rPr lang="en-US" sz="2000" dirty="0">
                <a:solidFill>
                  <a:schemeClr val="tx1">
                    <a:lumMod val="65000"/>
                    <a:lumOff val="35000"/>
                  </a:schemeClr>
                </a:solidFill>
                <a:latin typeface="Liberation Mono"/>
                <a:cs typeface="Arial" panose="020B0604020202020204" pitchFamily="34" charset="0"/>
              </a:rPr>
              <a:t>v1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77AA"/>
                </a:solidFill>
                <a:latin typeface="Liberation Mono"/>
                <a:cs typeface="Arial" panose="020B0604020202020204" pitchFamily="34" charset="0"/>
              </a:rPr>
              <a:t>)</a:t>
            </a:r>
          </a:p>
          <a:p>
            <a:r>
              <a:rPr lang="en-US" sz="2000" dirty="0">
                <a:solidFill>
                  <a:srgbClr val="0077AA"/>
                </a:solidFill>
                <a:latin typeface="Liberation Mono"/>
                <a:cs typeface="Arial" panose="020B0604020202020204" pitchFamily="34" charset="0"/>
              </a:rPr>
              <a:t>column | expression IN (</a:t>
            </a:r>
            <a:r>
              <a:rPr lang="en-US" sz="2000" dirty="0">
                <a:solidFill>
                  <a:schemeClr val="tx1">
                    <a:lumMod val="65000"/>
                    <a:lumOff val="35000"/>
                  </a:schemeClr>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22111172"/>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8037" y="1772816"/>
            <a:ext cx="5878272"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0077AA"/>
                </a:solidFill>
                <a:latin typeface="Liberation Mono"/>
              </a:rPr>
              <a:t>AND</a:t>
            </a:r>
            <a:r>
              <a:rPr lang="en-US" sz="2200" b="0" i="1" dirty="0">
                <a:solidFill>
                  <a:srgbClr val="000000"/>
                </a:solidFill>
                <a:effectLst/>
                <a:latin typeface="Liberation Mono"/>
              </a:rPr>
              <a:t> expr2</a:t>
            </a:r>
            <a:endParaRPr lang="en-IN" sz="2200" dirty="0"/>
          </a:p>
        </p:txBody>
      </p:sp>
      <p:graphicFrame>
        <p:nvGraphicFramePr>
          <p:cNvPr id="42" name="Table 41">
            <a:extLst>
              <a:ext uri="{FF2B5EF4-FFF2-40B4-BE49-F238E27FC236}">
                <a16:creationId xmlns:a16="http://schemas.microsoft.com/office/drawing/2014/main" id="{8AFEE8F0-1C24-49BB-8C3D-A8466EDE029C}"/>
              </a:ext>
            </a:extLst>
          </p:cNvPr>
          <p:cNvGraphicFramePr>
            <a:graphicFrameLocks noGrp="1"/>
          </p:cNvGraphicFramePr>
          <p:nvPr>
            <p:extLst>
              <p:ext uri="{D42A27DB-BD31-4B8C-83A1-F6EECF244321}">
                <p14:modId xmlns:p14="http://schemas.microsoft.com/office/powerpoint/2010/main" val="3725181922"/>
              </p:ext>
            </p:extLst>
          </p:nvPr>
        </p:nvGraphicFramePr>
        <p:xfrm>
          <a:off x="1208531" y="3945159"/>
          <a:ext cx="6053268" cy="426720"/>
        </p:xfrm>
        <a:graphic>
          <a:graphicData uri="http://schemas.openxmlformats.org/drawingml/2006/table">
            <a:tbl>
              <a:tblPr/>
              <a:tblGrid>
                <a:gridCol w="2740900">
                  <a:extLst>
                    <a:ext uri="{9D8B030D-6E8A-4147-A177-3AD203B41FA5}">
                      <a16:colId xmlns:a16="http://schemas.microsoft.com/office/drawing/2014/main" val="4286149586"/>
                    </a:ext>
                  </a:extLst>
                </a:gridCol>
                <a:gridCol w="3312368">
                  <a:extLst>
                    <a:ext uri="{9D8B030D-6E8A-4147-A177-3AD203B41FA5}">
                      <a16:colId xmlns:a16="http://schemas.microsoft.com/office/drawing/2014/main" val="438706697"/>
                    </a:ext>
                  </a:extLst>
                </a:gridCol>
              </a:tblGrid>
              <a:tr h="318624">
                <a:tc>
                  <a:txBody>
                    <a:bodyPr/>
                    <a:lstStyle/>
                    <a:p>
                      <a:pPr fontAlgn="t"/>
                      <a:r>
                        <a:rPr lang="en-US" b="1" dirty="0">
                          <a:effectLst/>
                          <a:latin typeface="Palatino Linotype" panose="02040502050505030304" pitchFamily="18" charset="0"/>
                        </a:rPr>
                        <a:t>A</a:t>
                      </a:r>
                      <a:r>
                        <a:rPr lang="en-US" dirty="0">
                          <a:effectLst/>
                          <a:latin typeface="Palatino Linotype" panose="02040502050505030304" pitchFamily="18" charset="0"/>
                        </a:rPr>
                        <a:t> BETWEEN </a:t>
                      </a:r>
                      <a:r>
                        <a:rPr lang="en-US" b="1" i="1" dirty="0">
                          <a:effectLst/>
                          <a:latin typeface="Palatino Linotype" panose="02040502050505030304" pitchFamily="18" charset="0"/>
                        </a:rPr>
                        <a:t>B</a:t>
                      </a:r>
                      <a:r>
                        <a:rPr lang="en-US" dirty="0">
                          <a:effectLst/>
                          <a:latin typeface="Palatino Linotype" panose="02040502050505030304" pitchFamily="18" charset="0"/>
                        </a:rPr>
                        <a:t> AND </a:t>
                      </a:r>
                      <a:r>
                        <a:rPr lang="en-US" b="1" i="1" dirty="0">
                          <a:effectLst/>
                          <a:latin typeface="Palatino Linotype" panose="02040502050505030304" pitchFamily="18" charset="0"/>
                        </a:rPr>
                        <a: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between B and 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091431454"/>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a:t>
            </a:r>
            <a:r>
              <a:rPr lang="en-US" sz="2000" dirty="0">
                <a:solidFill>
                  <a:schemeClr val="tx1">
                    <a:lumMod val="65000"/>
                    <a:lumOff val="35000"/>
                  </a:schemeClr>
                </a:solidFill>
                <a:latin typeface="Liberation Mono"/>
                <a:cs typeface="Arial" panose="020B0604020202020204" pitchFamily="34" charset="0"/>
              </a:rPr>
              <a:t>start</a:t>
            </a:r>
            <a:r>
              <a:rPr lang="en-US" sz="2000" dirty="0">
                <a:solidFill>
                  <a:schemeClr val="tx2"/>
                </a:solidFill>
                <a:latin typeface="Liberation Mono"/>
                <a:cs typeface="Arial" panose="020B0604020202020204" pitchFamily="34" charset="0"/>
              </a:rPr>
              <a:t>_expression</a:t>
            </a:r>
            <a:r>
              <a:rPr lang="en-US" sz="2000" dirty="0">
                <a:solidFill>
                  <a:srgbClr val="0077AA"/>
                </a:solidFill>
                <a:latin typeface="Liberation Mono"/>
                <a:cs typeface="Arial" panose="020B0604020202020204" pitchFamily="34" charset="0"/>
              </a:rPr>
              <a:t> AND </a:t>
            </a:r>
            <a:r>
              <a:rPr lang="en-US" sz="2000"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3" name="TextBox 22">
            <a:extLst>
              <a:ext uri="{FF2B5EF4-FFF2-40B4-BE49-F238E27FC236}">
                <a16:creationId xmlns:a16="http://schemas.microsoft.com/office/drawing/2014/main" id="{C0ECD6F8-6FF8-4DA8-B833-578FD0E51221}"/>
              </a:ext>
            </a:extLst>
          </p:cNvPr>
          <p:cNvSpPr txBox="1"/>
          <p:nvPr/>
        </p:nvSpPr>
        <p:spPr>
          <a:xfrm>
            <a:off x="299355" y="2192538"/>
            <a:ext cx="5303961"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solidFill>
                  <a:srgbClr val="999999"/>
                </a:solidFill>
                <a:effectLst/>
                <a:latin typeface="Liberation Mono"/>
              </a:rPr>
              <a:t>]</a:t>
            </a:r>
            <a:r>
              <a:rPr lang="en-US" sz="2200" dirty="0">
                <a:solidFill>
                  <a:srgbClr val="999999"/>
                </a:solidFill>
                <a:latin typeface="Liberation Mono"/>
              </a:rPr>
              <a:t> </a:t>
            </a:r>
            <a:endParaRPr lang="en-IN" sz="2200" dirty="0"/>
          </a:p>
        </p:txBody>
      </p:sp>
    </p:spTree>
    <p:extLst>
      <p:ext uri="{BB962C8B-B14F-4D97-AF65-F5344CB8AC3E}">
        <p14:creationId xmlns:p14="http://schemas.microsoft.com/office/powerpoint/2010/main" val="35877716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658616"/>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TextBox 4">
            <a:extLst>
              <a:ext uri="{FF2B5EF4-FFF2-40B4-BE49-F238E27FC236}">
                <a16:creationId xmlns:a16="http://schemas.microsoft.com/office/drawing/2014/main" id="{7D87F8DF-05A2-D7A6-C0B9-54648EF8FD38}"/>
              </a:ext>
            </a:extLst>
          </p:cNvPr>
          <p:cNvSpPr txBox="1"/>
          <p:nvPr/>
        </p:nvSpPr>
        <p:spPr>
          <a:xfrm>
            <a:off x="551384" y="764704"/>
            <a:ext cx="8839200" cy="369332"/>
          </a:xfrm>
          <a:prstGeom prst="rect">
            <a:avLst/>
          </a:prstGeom>
          <a:noFill/>
        </p:spPr>
        <p:txBody>
          <a:bodyPr wrap="square">
            <a:spAutoFit/>
          </a:bodyPr>
          <a:lstStyle/>
          <a:p>
            <a:r>
              <a:rPr lang="en-IN" dirty="0"/>
              <a:t>INSERT INTO T1(ENAME, HOBBIES) VALUES('SHARMIN', ARRAY['H1','H2','H3']);</a:t>
            </a:r>
          </a:p>
        </p:txBody>
      </p:sp>
    </p:spTree>
    <p:extLst>
      <p:ext uri="{BB962C8B-B14F-4D97-AF65-F5344CB8AC3E}">
        <p14:creationId xmlns:p14="http://schemas.microsoft.com/office/powerpoint/2010/main" val="1385727286"/>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[ESCAPE </a:t>
            </a:r>
            <a:r>
              <a:rPr lang="en-US" sz="2000" dirty="0">
                <a:solidFill>
                  <a:schemeClr val="tx2"/>
                </a:solidFill>
                <a:latin typeface="Liberation Mono"/>
                <a:cs typeface="Arial" panose="020B0604020202020204" pitchFamily="34" charset="0"/>
              </a:rPr>
              <a:t>escape_character</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unsuccessfully.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uFill>
                  <a:solidFill>
                    <a:srgbClr val="FF0000"/>
                  </a:solidFill>
                </a:uFill>
                <a:latin typeface="Liberation Mono"/>
              </a:rPr>
              <a:t> </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3034132" y="2979529"/>
            <a:ext cx="882250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solidFill>
                    <a:schemeClr val="bg1">
                      <a:lumMod val="65000"/>
                    </a:schemeClr>
                  </a:solidFill>
                  <a:latin typeface="Liberation Mono"/>
                  <a:cs typeface="Arial" panose="020B0604020202020204" pitchFamily="34" charset="0"/>
                </a:rPr>
                <a:t>&lt;</a:t>
              </a:r>
              <a:r>
                <a:rPr lang="en-US" sz="2000" dirty="0">
                  <a:latin typeface="Liberation Mono"/>
                  <a:cs typeface="Arial" panose="020B0604020202020204" pitchFamily="34" charset="0"/>
                </a:rPr>
                <a:t>condition</a:t>
              </a:r>
              <a:r>
                <a:rPr lang="en-US" sz="2000" dirty="0">
                  <a:solidFill>
                    <a:schemeClr val="bg1">
                      <a:lumMod val="65000"/>
                    </a:schemeClr>
                  </a:solidFill>
                  <a:latin typeface="Liberation Mono"/>
                  <a:cs typeface="Arial" panose="020B0604020202020204" pitchFamily="34" charset="0"/>
                </a:rPr>
                <a:t>&gt;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6222627" y="4019016"/>
              <a:ext cx="4736003" cy="646331"/>
            </a:xfrm>
            <a:prstGeom prst="rect">
              <a:avLst/>
            </a:prstGeom>
            <a:noFill/>
          </p:spPr>
          <p:txBody>
            <a:bodyPr wrap="square">
              <a:spAutoFit/>
            </a:bodyPr>
            <a:lstStyle/>
            <a:p>
              <a:r>
                <a:rPr lang="en-US" b="1" dirty="0">
                  <a:solidFill>
                    <a:srgbClr val="610B38"/>
                  </a:solidFill>
                  <a:latin typeface="erdana"/>
                </a:rPr>
                <a:t>SUM</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AVG</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MAX</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a:t>
              </a:r>
            </a:p>
            <a:p>
              <a:r>
                <a:rPr lang="en-US" b="1" dirty="0">
                  <a:solidFill>
                    <a:srgbClr val="610B38"/>
                  </a:solidFill>
                  <a:latin typeface="erdana"/>
                </a:rPr>
                <a:t>MIN</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COUNT</a:t>
              </a:r>
              <a:r>
                <a:rPr lang="en-US" b="1" dirty="0">
                  <a:solidFill>
                    <a:schemeClr val="bg1">
                      <a:lumMod val="65000"/>
                    </a:schemeClr>
                  </a:solidFill>
                  <a:uFill>
                    <a:solidFill>
                      <a:srgbClr val="FF0000"/>
                    </a:solidFill>
                  </a:uFill>
                  <a:latin typeface="Liberation Mono"/>
                </a:rPr>
                <a:t>(</a:t>
              </a:r>
              <a:r>
                <a:rPr lang="en-US" b="1" dirty="0">
                  <a:latin typeface="erdana"/>
                </a:rPr>
                <a:t>*</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COUNT</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a:t>
              </a:r>
              <a:endParaRPr lang="en-IN" b="1" dirty="0"/>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686150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9934350"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7570627" y="3572436"/>
              <a:ext cx="1979171" cy="430887"/>
            </a:xfrm>
            <a:prstGeom prst="rect">
              <a:avLst/>
            </a:prstGeom>
            <a:noFill/>
          </p:spPr>
          <p:txBody>
            <a:bodyPr wrap="square">
              <a:spAutoFit/>
            </a:bodyPr>
            <a:lstStyle/>
            <a:p>
              <a:r>
                <a:rPr lang="en-US" sz="2200" b="1" dirty="0">
                  <a:solidFill>
                    <a:srgbClr val="669900"/>
                  </a:solidFill>
                  <a:latin typeface="Liberation Mono"/>
                </a:rPr>
                <a:t>this is invalid</a:t>
              </a:r>
              <a:endParaRPr lang="en-IN" sz="2200" b="1" dirty="0"/>
            </a:p>
          </p:txBody>
        </p:sp>
      </p:grpSp>
    </p:spTree>
    <p:extLst>
      <p:ext uri="{BB962C8B-B14F-4D97-AF65-F5344CB8AC3E}">
        <p14:creationId xmlns:p14="http://schemas.microsoft.com/office/powerpoint/2010/main" val="2014507551"/>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260648"/>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319838"/>
            <a:ext cx="11608540" cy="44935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4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a:p>
            <a:pPr marL="285750" indent="-285750" algn="just">
              <a:buFont typeface="Arial" panose="020B0604020202020204" pitchFamily="34" charset="0"/>
              <a:buChar char="•"/>
            </a:pPr>
            <a:endParaRPr lang="en-IN" sz="400" dirty="0">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To eliminate duplicates before applying the aggregate function is available by including the keyword DISTINCT.</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099243333"/>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a:solidFill>
                  <a:srgbClr val="E75C0F"/>
                </a:solidFill>
                <a:latin typeface="Liberation Mono"/>
                <a:cs typeface="Arial" panose="020B0604020202020204" pitchFamily="34" charset="0"/>
              </a:rPr>
              <a:t>r </a:t>
            </a:r>
            <a:r>
              <a:rPr lang="en-US" sz="2400" dirty="0">
                <a:solidFill>
                  <a:srgbClr val="E75C0F"/>
                </a:solidFill>
                <a:latin typeface="Liberation Mono"/>
                <a:cs typeface="Arial" panose="020B0604020202020204" pitchFamily="34" charset="0"/>
              </a:rPr>
              <a:t>= { -2, 1, 2, -1, 3, -2, 1, 2, 1 }</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c1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DD4A68"/>
                </a:solidFill>
                <a:latin typeface="Liberation Mono"/>
              </a:rPr>
              <a:t>IF</a:t>
            </a:r>
            <a:r>
              <a:rPr lang="en-US" dirty="0">
                <a:solidFill>
                  <a:schemeClr val="bg1">
                    <a:lumMod val="50000"/>
                  </a:schemeClr>
                </a:solidFill>
                <a:latin typeface="Liberation Mono"/>
              </a:rPr>
              <a: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DD4A68"/>
                </a:solidFill>
                <a:latin typeface="Liberation Mono"/>
              </a:rPr>
              <a:t>IF</a:t>
            </a:r>
            <a:r>
              <a:rPr lang="en-US" dirty="0">
                <a:solidFill>
                  <a:schemeClr val="bg1">
                    <a:lumMod val="50000"/>
                  </a:schemeClr>
                </a:solidFill>
                <a:latin typeface="Liberation Mono"/>
              </a:rPr>
              <a: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5230941"/>
            <a:ext cx="11820647"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Tree>
    <p:extLst>
      <p:ext uri="{BB962C8B-B14F-4D97-AF65-F5344CB8AC3E}">
        <p14:creationId xmlns:p14="http://schemas.microsoft.com/office/powerpoint/2010/main" val="3343050158"/>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669900"/>
                </a:solidFill>
                <a:latin typeface="Liberation Mono"/>
              </a:rPr>
              <a:t>'VIKAS'</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28797432"/>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47842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 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endParaRPr lang="en-IN" dirty="0">
              <a:latin typeface="Palatino Linotype" panose="02040502050505030304" pitchFamily="18" charset="0"/>
              <a:cs typeface="Arial" panose="020B0604020202020204" pitchFamily="34" charset="0"/>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rgbClr val="A67F59"/>
                </a:solidFill>
                <a:latin typeface="Liberation Mono"/>
              </a:rPr>
              <a:t>*</a:t>
            </a:r>
            <a:r>
              <a:rPr lang="en-IN" dirty="0">
                <a:solidFill>
                  <a:schemeClr val="bg1">
                    <a:lumMod val="50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50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solidFill>
                  <a:srgbClr val="669900"/>
                </a:solidFill>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990055"/>
                </a:solidFill>
                <a:latin typeface="Liberation Mono"/>
              </a:rPr>
              <a:t>0</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990055"/>
                </a:solidFill>
                <a:latin typeface="Liberation Mono"/>
              </a:rPr>
              <a:t>1</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comm</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16952A86-B136-4D19-8644-66E16D2A9D7C}"/>
              </a:ext>
            </a:extLst>
          </p:cNvPr>
          <p:cNvSpPr txBox="1"/>
          <p:nvPr/>
        </p:nvSpPr>
        <p:spPr>
          <a:xfrm>
            <a:off x="5807992" y="3717032"/>
            <a:ext cx="6264672" cy="3016210"/>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sz="2200" dirty="0">
              <a:latin typeface="Arial" panose="020B0604020202020204" pitchFamily="34" charset="0"/>
              <a:cs typeface="Arial" panose="020B0604020202020204" pitchFamily="34"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a:t>
            </a:r>
            <a:r>
              <a:rPr lang="en-IN" dirty="0">
                <a:latin typeface="Arial" panose="020B0604020202020204" pitchFamily="34" charset="0"/>
                <a:cs typeface="Arial" panose="020B0604020202020204" pitchFamily="34" charset="0"/>
              </a:rPr>
              <a:t> Returns a number of rows in a table including duplicates rows and rows containing null values in any of the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(EXP):</a:t>
            </a:r>
            <a:r>
              <a:rPr lang="en-IN" dirty="0">
                <a:latin typeface="Arial" panose="020B0604020202020204" pitchFamily="34" charset="0"/>
                <a:cs typeface="Arial" panose="020B0604020202020204" pitchFamily="34" charset="0"/>
              </a:rPr>
              <a:t> Returns the number of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EXP):</a:t>
            </a:r>
            <a:r>
              <a:rPr lang="en-IN" dirty="0">
                <a:latin typeface="Arial" panose="020B0604020202020204" pitchFamily="34" charset="0"/>
                <a:cs typeface="Arial" panose="020B0604020202020204" pitchFamily="34" charset="0"/>
              </a:rPr>
              <a:t> Returns the number of unique, non-null values in the column identified by expression.</a:t>
            </a:r>
          </a:p>
        </p:txBody>
      </p:sp>
    </p:spTree>
    <p:extLst>
      <p:ext uri="{BB962C8B-B14F-4D97-AF65-F5344CB8AC3E}">
        <p14:creationId xmlns:p14="http://schemas.microsoft.com/office/powerpoint/2010/main" val="56943952"/>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21599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solidFill>
                  <a:srgbClr val="999999"/>
                </a:solidFill>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solidFill>
                  <a:srgbClr val="999999"/>
                </a:solidFill>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solidFill>
                  <a:srgbClr val="999999"/>
                </a:solidFill>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solidFill>
                  <a:schemeClr val="bg1">
                    <a:lumMod val="65000"/>
                  </a:schemeClr>
                </a:solidFill>
                <a:latin typeface="Liberation Mono"/>
              </a:rPr>
              <a:t>(</a:t>
            </a:r>
            <a:r>
              <a:rPr lang="en-IN" dirty="0">
                <a:latin typeface="Liberation Mono"/>
              </a:rPr>
              <a:t>ename</a:t>
            </a:r>
            <a:r>
              <a:rPr lang="en-IN"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deptno, </a:t>
            </a:r>
            <a:r>
              <a:rPr lang="en-US" dirty="0">
                <a:solidFill>
                  <a:srgbClr val="DD4A68"/>
                </a:solidFill>
                <a:latin typeface="Liberation Mono"/>
              </a:rPr>
              <a:t>GROUP_CONCAT</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group </a:t>
            </a:r>
            <a:r>
              <a:rPr lang="en-US" dirty="0">
                <a:solidFill>
                  <a:srgbClr val="0077AA"/>
                </a:solidFill>
                <a:latin typeface="Liberation Mono"/>
                <a:cs typeface="Arial" panose="020B0604020202020204" pitchFamily="34" charset="0"/>
              </a:rPr>
              <a:t>BY</a:t>
            </a:r>
            <a:r>
              <a:rPr lang="en-US" dirty="0">
                <a:latin typeface="Liberation Mono"/>
              </a:rPr>
              <a:t> deptno;</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121161" y="4005064"/>
            <a:ext cx="11807486" cy="116955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ename</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rgbClr val="A67F59"/>
                </a:solidFill>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MAX</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SUM</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p:txBody>
      </p:sp>
    </p:spTree>
    <p:extLst>
      <p:ext uri="{BB962C8B-B14F-4D97-AF65-F5344CB8AC3E}">
        <p14:creationId xmlns:p14="http://schemas.microsoft.com/office/powerpoint/2010/main" val="2719411228"/>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9337" y="4821540"/>
            <a:ext cx="8838049"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0" y="2109822"/>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741420"/>
            <a:ext cx="11817276"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27050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3487672610"/>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999999"/>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Tree>
    <p:extLst>
      <p:ext uri="{BB962C8B-B14F-4D97-AF65-F5344CB8AC3E}">
        <p14:creationId xmlns:p14="http://schemas.microsoft.com/office/powerpoint/2010/main" val="1256834162"/>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a:p>
            <a:pPr>
              <a:lnSpc>
                <a:spcPct val="150000"/>
              </a:lnSpc>
            </a:pPr>
            <a:r>
              <a:rPr lang="en-US" sz="2000" dirty="0">
                <a:solidFill>
                  <a:srgbClr val="0077AA"/>
                </a:solidFill>
                <a:latin typeface="Liberation Mono"/>
              </a:rPr>
              <a:t>    [ HAVING having_condition ]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407343680"/>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before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before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after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83508815"/>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3" y="1611377"/>
            <a:ext cx="11521280" cy="116955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0077AA"/>
                </a:solidFill>
                <a:latin typeface="Liberation Mono"/>
              </a:rPr>
              <a:t>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chemeClr val="bg1">
                    <a:lumMod val="50000"/>
                  </a:schemeClr>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 | DESC] [, </a:t>
            </a:r>
            <a:r>
              <a:rPr lang="en-US" i="1" dirty="0">
                <a:latin typeface="Liberation Mono"/>
              </a:rPr>
              <a:t>expr</a:t>
            </a:r>
            <a:r>
              <a:rPr lang="en-US" dirty="0">
                <a:latin typeface="Liberation Mono"/>
              </a:rPr>
              <a:t> [ASC | DESC]] </a:t>
            </a:r>
            <a:r>
              <a:rPr lang="en-US" sz="1800" dirty="0">
                <a:solidFill>
                  <a:schemeClr val="bg1">
                    <a:lumMod val="50000"/>
                  </a:schemeClr>
                </a:solidFill>
                <a:latin typeface="Liberation Mono"/>
              </a:rPr>
              <a:t>. . .</a:t>
            </a:r>
            <a:r>
              <a:rPr lang="en-US" sz="1800" dirty="0">
                <a:solidFill>
                  <a:srgbClr val="0077AA"/>
                </a:solidFill>
                <a:latin typeface="Liberation Mono"/>
              </a:rPr>
              <a:t>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DENSE_RANK()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chemeClr val="bg1">
                    <a:lumMod val="50000"/>
                  </a:schemeClr>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chemeClr val="bg1">
                    <a:lumMod val="50000"/>
                  </a:schemeClr>
                </a:solidFill>
                <a:latin typeface="Liberation Mono"/>
              </a:rPr>
              <a:t>. . .</a:t>
            </a:r>
            <a:r>
              <a:rPr lang="en-US" sz="1800" dirty="0">
                <a:solidFill>
                  <a:srgbClr val="0077AA"/>
                </a:solidFill>
                <a:latin typeface="Liberation Mono"/>
              </a:rPr>
              <a:t>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ROW_NUMBER() OVER(</a:t>
            </a:r>
            <a:r>
              <a:rPr lang="en-US" dirty="0">
                <a:latin typeface="Liberation Mono"/>
              </a:rPr>
              <a:t>[</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chemeClr val="bg1">
                    <a:lumMod val="50000"/>
                  </a:schemeClr>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chemeClr val="bg1">
                    <a:lumMod val="50000"/>
                  </a:schemeClr>
                </a:solidFill>
                <a:latin typeface="Liberation Mono"/>
              </a:rPr>
              <a:t>. . .</a:t>
            </a:r>
            <a:r>
              <a:rPr lang="en-US" sz="1800" dirty="0">
                <a:solidFill>
                  <a:srgbClr val="0077AA"/>
                </a:solidFill>
                <a:latin typeface="Liberation Mono"/>
              </a:rPr>
              <a:t> </a:t>
            </a:r>
            <a:r>
              <a:rPr lang="en-US" dirty="0">
                <a:latin typeface="Liberation Mono"/>
              </a:rPr>
              <a:t>]</a:t>
            </a:r>
            <a:r>
              <a:rPr lang="en-US" sz="1800" dirty="0">
                <a:solidFill>
                  <a:srgbClr val="0077AA"/>
                </a:solidFill>
                <a:latin typeface="Liberation Mono"/>
              </a:rPr>
              <a:t> </a:t>
            </a:r>
            <a:r>
              <a:rPr lang="en-US" dirty="0">
                <a:solidFill>
                  <a:srgbClr val="0077AA"/>
                </a:solidFill>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238401" y="3429000"/>
            <a:ext cx="11521279" cy="196977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2" y="974430"/>
            <a:ext cx="11521279" cy="369332"/>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03374250"/>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p:cNvSpPr/>
          <p:nvPr/>
        </p:nvSpPr>
        <p:spPr>
          <a:xfrm>
            <a:off x="263352" y="215444"/>
            <a:ext cx="5328592"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764704"/>
            <a:ext cx="11712338" cy="224676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OVER() </a:t>
            </a:r>
            <a:r>
              <a:rPr lang="en-IN" dirty="0">
                <a:latin typeface="Liberation Mono"/>
              </a:rPr>
              <a:t>R1,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latin typeface="Liberation Mono"/>
              </a:rPr>
              <a:t>total</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tx1">
                    <a:lumMod val="65000"/>
                    <a:lumOff val="35000"/>
                  </a:schemeClr>
                </a:solidFill>
                <a:latin typeface="Liberation Mono"/>
              </a:rPr>
              <a:t>(</a:t>
            </a:r>
            <a:r>
              <a:rPr lang="en-US" dirty="0">
                <a:solidFill>
                  <a:srgbClr val="0077AA"/>
                </a:solidFill>
                <a:latin typeface="Liberation Mono"/>
              </a:rPr>
              <a:t>ORDER BY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OVER()</a:t>
            </a:r>
            <a:r>
              <a:rPr lang="en-US" dirty="0">
                <a:latin typeface="Liberation Mono"/>
              </a:rPr>
              <a:t> R1,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a:t>
            </a:r>
            <a:r>
              <a:rPr lang="en-US" dirty="0">
                <a:solidFill>
                  <a:schemeClr val="bg1">
                    <a:lumMod val="50000"/>
                  </a:schemeClr>
                </a:solidFill>
                <a:latin typeface="Liberation Mono"/>
              </a:rPr>
              <a:t>)</a:t>
            </a:r>
            <a:r>
              <a:rPr lang="en-US" dirty="0">
                <a:latin typeface="Liberation Mono"/>
              </a:rPr>
              <a:t> d </a:t>
            </a:r>
            <a:r>
              <a:rPr lang="en-US" dirty="0">
                <a:solidFill>
                  <a:srgbClr val="0077AA"/>
                </a:solidFill>
                <a:latin typeface="Liberation Mono"/>
              </a:rPr>
              <a:t>WHERE</a:t>
            </a:r>
            <a:r>
              <a:rPr lang="en-US" dirty="0">
                <a:latin typeface="Liberation Mono"/>
              </a:rPr>
              <a:t> R1&gt;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a:t>
            </a:r>
            <a:r>
              <a:rPr lang="en-US" dirty="0">
                <a:solidFill>
                  <a:schemeClr val="bg1">
                    <a:lumMod val="50000"/>
                  </a:schemeClr>
                </a:solidFill>
                <a:latin typeface="Liberation Mono"/>
              </a:rPr>
              <a:t>)</a:t>
            </a:r>
            <a:r>
              <a:rPr lang="en-US" dirty="0">
                <a:latin typeface="Liberation Mono"/>
              </a:rPr>
              <a:t>;</a:t>
            </a:r>
          </a:p>
        </p:txBody>
      </p:sp>
      <p:sp>
        <p:nvSpPr>
          <p:cNvPr id="6" name="TextBox 5">
            <a:extLst>
              <a:ext uri="{FF2B5EF4-FFF2-40B4-BE49-F238E27FC236}">
                <a16:creationId xmlns:a16="http://schemas.microsoft.com/office/drawing/2014/main" id="{3C43183B-F463-4494-9D23-AA20A8BA15F6}"/>
              </a:ext>
            </a:extLst>
          </p:cNvPr>
          <p:cNvSpPr txBox="1"/>
          <p:nvPr/>
        </p:nvSpPr>
        <p:spPr>
          <a:xfrm>
            <a:off x="185676" y="4221088"/>
            <a:ext cx="11820647" cy="172354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latin typeface="Liberation Mono"/>
              </a:rPr>
              <a:t>amount</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50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year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quarter</a:t>
            </a:r>
            <a:r>
              <a:rPr lang="en-US" dirty="0">
                <a:solidFill>
                  <a:schemeClr val="bg1">
                    <a:lumMod val="50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err="1">
                <a:latin typeface="Liberation Mono"/>
              </a:rPr>
              <a:t>custId</a:t>
            </a:r>
            <a:r>
              <a:rPr lang="en-US" dirty="0">
                <a:latin typeface="Liberation Mono"/>
              </a:rPr>
              <a:t>, type, amount,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0077AA"/>
                </a:solidFill>
                <a:latin typeface="Liberation Mono"/>
              </a:rPr>
              <a:t>CASE</a:t>
            </a:r>
            <a:r>
              <a:rPr lang="en-US" dirty="0">
                <a:latin typeface="Liberation Mono"/>
              </a:rPr>
              <a:t> type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END</a:t>
            </a:r>
            <a:r>
              <a:rPr lang="en-US" dirty="0">
                <a:solidFill>
                  <a:schemeClr val="bg1">
                    <a:lumMod val="6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50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_id</a:t>
            </a:r>
            <a:r>
              <a:rPr lang="en-US" dirty="0">
                <a:solidFill>
                  <a:schemeClr val="bg1">
                    <a:lumMod val="50000"/>
                  </a:schemeClr>
                </a:solidFill>
                <a:latin typeface="Liberation Mono"/>
              </a:rPr>
              <a:t>)</a:t>
            </a:r>
            <a:r>
              <a:rPr lang="en-US" dirty="0">
                <a:latin typeface="Liberation Mono"/>
              </a:rPr>
              <a:t> amount </a:t>
            </a:r>
            <a:r>
              <a:rPr lang="en-US" dirty="0">
                <a:solidFill>
                  <a:srgbClr val="0077AA"/>
                </a:solidFill>
                <a:latin typeface="Liberation Mono"/>
              </a:rPr>
              <a:t>FROM</a:t>
            </a:r>
            <a:r>
              <a:rPr lang="en-US" dirty="0">
                <a:latin typeface="Liberation Mono"/>
              </a:rPr>
              <a:t> transactions;</a:t>
            </a:r>
          </a:p>
        </p:txBody>
      </p:sp>
    </p:spTree>
    <p:extLst>
      <p:ext uri="{BB962C8B-B14F-4D97-AF65-F5344CB8AC3E}">
        <p14:creationId xmlns:p14="http://schemas.microsoft.com/office/powerpoint/2010/main" val="526713172"/>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US" sz="2200" dirty="0">
                <a:solidFill>
                  <a:schemeClr val="bg1">
                    <a:lumMod val="50000"/>
                  </a:schemeClr>
                </a:solidFill>
                <a:latin typeface="Liberation Mono"/>
              </a:rPr>
              <a:t>. . .</a:t>
            </a:r>
            <a:endParaRPr lang="en-IN" sz="2200" dirty="0">
              <a:solidFill>
                <a:schemeClr val="bg1">
                  <a:lumMod val="50000"/>
                </a:schemeClr>
              </a:solidFill>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975597871"/>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a:t>
            </a:r>
            <a:r>
              <a:rPr lang="en-US" dirty="0">
                <a:solidFill>
                  <a:schemeClr val="accent5">
                    <a:lumMod val="7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job</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latin typeface="Liberation Mono"/>
                <a:ea typeface="Times New Roman" panose="02020603050405020304" pitchFamily="18" charset="0"/>
              </a:rPr>
              <a:t> 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R1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a:t>
            </a:r>
            <a:r>
              <a:rPr lang="en-US" dirty="0">
                <a:solidFill>
                  <a:schemeClr val="accent5">
                    <a:lumMod val="75000"/>
                  </a:schemeClr>
                </a:solidFill>
                <a:latin typeface="Liberation Mono"/>
                <a:cs typeface="Arial" panose="020B0604020202020204" pitchFamily="34" charset="0"/>
              </a:rPr>
              <a:t>BETWEEN</a:t>
            </a:r>
            <a:r>
              <a:rPr lang="en-US" dirty="0">
                <a:solidFill>
                  <a:srgbClr val="000000"/>
                </a:solidFill>
                <a:latin typeface="Liberation Mono"/>
                <a:ea typeface="Times New Roman" panose="02020603050405020304" pitchFamily="18" charset="0"/>
              </a:rPr>
              <a:t> </a:t>
            </a:r>
            <a:r>
              <a:rPr lang="en-US" dirty="0">
                <a:solidFill>
                  <a:schemeClr val="bg1">
                    <a:lumMod val="65000"/>
                  </a:schemeClr>
                </a:solidFill>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 (column1 [, column2 ]) ]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dirty="0">
                <a:solidFill>
                  <a:schemeClr val="bg1">
                    <a:lumMod val="65000"/>
                  </a:schemeClr>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[CET]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record’s/row’s/</a:t>
            </a:r>
            <a:r>
              <a:rPr lang="en-IN" sz="2400" dirty="0"/>
              <a:t>tuple’s</a:t>
            </a:r>
            <a:r>
              <a:rPr lang="en-US" sz="2400" dirty="0">
                <a:latin typeface="Arial" pitchFamily="34" charset="0"/>
                <a:cs typeface="Arial" pitchFamily="34" charset="0"/>
              </a:rPr>
              <a:t>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391562569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dirty="0">
                <a:solidFill>
                  <a:srgbClr val="669900"/>
                </a:solidFill>
                <a:latin typeface="Liberation Mono"/>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 </a:t>
            </a:r>
            <a:r>
              <a:rPr lang="en-US" dirty="0">
                <a:solidFill>
                  <a:srgbClr val="669900"/>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 </a:t>
            </a:r>
            <a:r>
              <a:rPr lang="en-US" dirty="0">
                <a:solidFill>
                  <a:srgbClr val="669900"/>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R1,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R1,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DT1</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DT</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name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000000"/>
                  </a:solidFill>
                  <a:latin typeface="Liberation Mono"/>
                </a:rPr>
                <a:t>sum_column1</a:t>
              </a:r>
              <a:r>
                <a:rPr lang="en-US" dirty="0">
                  <a:solidFill>
                    <a:srgbClr val="999999"/>
                  </a:solidFill>
                  <a:latin typeface="Liberation Mono"/>
                </a:rPr>
                <a:t>)</a:t>
              </a:r>
              <a:r>
                <a:rPr lang="en-US" dirty="0">
                  <a:solidFill>
                    <a:srgbClr val="000000"/>
                  </a:solidFill>
                  <a:latin typeface="Liberation Mono"/>
                </a:rPr>
                <a:t>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solidFill>
                    <a:srgbClr val="999999"/>
                  </a:solidFill>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solidFill>
                  <a:srgbClr val="000000"/>
                </a:solidFill>
                <a:latin typeface="Liberation Mono"/>
              </a:rPr>
              <a:t>sal</a:t>
            </a:r>
            <a:r>
              <a:rPr lang="en-US" dirty="0">
                <a:solidFill>
                  <a:schemeClr val="bg1">
                    <a:lumMod val="50000"/>
                  </a:schemeClr>
                </a:solidFill>
                <a:latin typeface="Liberation Mono"/>
              </a:rPr>
              <a:t>)</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solidFill>
                  <a:schemeClr val="bg1">
                    <a:lumMod val="50000"/>
                  </a:schemeClr>
                </a:solidFill>
                <a:latin typeface="Liberation Mono"/>
              </a:rPr>
              <a:t>)</a:t>
            </a:r>
            <a:r>
              <a:rPr lang="en-US" dirty="0">
                <a:solidFill>
                  <a:srgbClr val="000000"/>
                </a:solidFill>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a:t>
            </a:r>
            <a:r>
              <a:rPr lang="en-US" dirty="0">
                <a:solidFill>
                  <a:schemeClr val="accent5">
                    <a:lumMod val="75000"/>
                  </a:schemeClr>
                </a:solidFill>
                <a:latin typeface="Liberation Mono"/>
              </a:rPr>
              <a:t>= </a:t>
            </a:r>
            <a:r>
              <a:rPr lang="en-US" dirty="0">
                <a:latin typeface="Liberation Mono"/>
                <a:cs typeface="Arial" panose="020B0604020202020204" pitchFamily="34" charset="0"/>
              </a:rPr>
              <a:t>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188830"/>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IN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ANY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ALL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column’s/attribute’s/field’s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1703950191"/>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263352" y="4482006"/>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sz="1800" dirty="0">
                <a:solidFill>
                  <a:schemeClr val="bg1">
                    <a:lumMod val="50000"/>
                  </a:schemeClr>
                </a:solidFill>
                <a:effectLst/>
                <a:latin typeface="Liberation Mono"/>
                <a:ea typeface="Calibri" panose="020F0502020204030204" pitchFamily="34" charset="0"/>
                <a:cs typeface="Times New Roman" panose="02020603050405020304" pitchFamily="18" charset="0"/>
              </a:rPr>
              <a:t>(</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1</a:t>
            </a:r>
            <a:r>
              <a:rPr lang="en-IN" sz="1800" dirty="0">
                <a:solidFill>
                  <a:schemeClr val="bg1">
                    <a:lumMod val="50000"/>
                  </a:schemeClr>
                </a:solidFill>
                <a:effectLst/>
                <a:latin typeface="Liberation Mono"/>
                <a:ea typeface="Calibri" panose="020F0502020204030204" pitchFamily="34" charset="0"/>
                <a:cs typeface="Times New Roman" panose="02020603050405020304" pitchFamily="18" charset="0"/>
              </a:rPr>
              <a:t>)</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524787196"/>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052117"/>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D4BD00E9-B8FC-4806-A336-FEB5DA968BEF}"/>
              </a:ext>
            </a:extLst>
          </p:cNvPr>
          <p:cNvSpPr/>
          <p:nvPr/>
        </p:nvSpPr>
        <p:spPr>
          <a:xfrm>
            <a:off x="317732" y="16200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[NOT] EXISTS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8146F898-F24C-4ACB-83C1-8E1260993154}"/>
              </a:ext>
            </a:extLst>
          </p:cNvPr>
          <p:cNvSpPr/>
          <p:nvPr/>
        </p:nvSpPr>
        <p:spPr>
          <a:xfrm>
            <a:off x="335360" y="2492896"/>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581128"/>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589240"/>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f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f.deptno </a:t>
            </a:r>
            <a:r>
              <a:rPr lang="en-IN" dirty="0">
                <a:solidFill>
                  <a:schemeClr val="accent5">
                    <a:lumMod val="75000"/>
                  </a:schemeClr>
                </a:solidFill>
                <a:latin typeface="Liberation Mono"/>
              </a:rPr>
              <a:t>=</a:t>
            </a:r>
            <a:r>
              <a:rPr lang="en-IN" dirty="0">
                <a:latin typeface="Liberation Mono"/>
              </a:rPr>
              <a:t> m.deptno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m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true </a:t>
            </a:r>
            <a:r>
              <a:rPr lang="en-US" dirty="0">
                <a:solidFill>
                  <a:srgbClr val="0077AA"/>
                </a:solidFill>
                <a:latin typeface="Liberation Mono"/>
              </a:rPr>
              <a:t>FROM</a:t>
            </a:r>
            <a:r>
              <a:rPr lang="en-US" dirty="0">
                <a:latin typeface="Liberation Mono"/>
              </a:rPr>
              <a:t> emp f </a:t>
            </a:r>
            <a:r>
              <a:rPr lang="en-US" dirty="0">
                <a:solidFill>
                  <a:srgbClr val="0077AA"/>
                </a:solidFill>
                <a:latin typeface="Liberation Mono"/>
              </a:rPr>
              <a:t>WHERE</a:t>
            </a:r>
            <a:r>
              <a:rPr lang="en-US" dirty="0">
                <a:latin typeface="Liberation Mono"/>
              </a:rPr>
              <a:t> m.deptno </a:t>
            </a:r>
            <a:r>
              <a:rPr lang="en-US" dirty="0">
                <a:solidFill>
                  <a:schemeClr val="accent5">
                    <a:lumMod val="75000"/>
                  </a:schemeClr>
                </a:solidFill>
                <a:latin typeface="Liberation Mono"/>
              </a:rPr>
              <a:t>=</a:t>
            </a:r>
            <a:r>
              <a:rPr lang="en-US" dirty="0">
                <a:latin typeface="Liberation Mono"/>
              </a:rPr>
              <a:t> f.deptno </a:t>
            </a:r>
            <a:r>
              <a:rPr lang="en-US" dirty="0">
                <a:solidFill>
                  <a:schemeClr val="accent5">
                    <a:lumMod val="75000"/>
                  </a:schemeClr>
                </a:solidFill>
                <a:latin typeface="Liberation Mono"/>
              </a:rPr>
              <a:t>AND</a:t>
            </a:r>
            <a:r>
              <a:rPr lang="en-US" dirty="0">
                <a:latin typeface="Liberation Mono"/>
              </a:rPr>
              <a:t> f.gender </a:t>
            </a:r>
            <a:r>
              <a:rPr lang="en-US" dirty="0">
                <a:solidFill>
                  <a:schemeClr val="accent5">
                    <a:lumMod val="75000"/>
                  </a:schemeClr>
                </a:solidFill>
                <a:latin typeface="Liberation Mono"/>
              </a:rPr>
              <a:t>= </a:t>
            </a:r>
            <a:r>
              <a:rPr lang="en-US" dirty="0">
                <a:latin typeface="Liberation Mono"/>
              </a:rPr>
              <a:t>'f'</a:t>
            </a:r>
            <a:r>
              <a:rPr lang="en-US" dirty="0">
                <a:solidFill>
                  <a:schemeClr val="bg1">
                    <a:lumMod val="65000"/>
                  </a:schemeClr>
                </a:solidFill>
                <a:latin typeface="Liberation Mono"/>
                <a:cs typeface="Arial" panose="020B0604020202020204" pitchFamily="34" charset="0"/>
              </a:rPr>
              <a:t>)</a:t>
            </a:r>
            <a:r>
              <a:rPr lang="en-IN" dirty="0">
                <a:latin typeface="Liberation Mono"/>
              </a:rPr>
              <a:t>;</a:t>
            </a:r>
            <a:endParaRPr lang="en-IN" dirty="0">
              <a:solidFill>
                <a:schemeClr val="bg1">
                  <a:lumMod val="6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814467614"/>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724096"/>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solidFill>
                  <a:srgbClr val="FFC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TextBox 5">
            <a:extLst>
              <a:ext uri="{FF2B5EF4-FFF2-40B4-BE49-F238E27FC236}">
                <a16:creationId xmlns:a16="http://schemas.microsoft.com/office/drawing/2014/main" id="{5368D91E-1D21-478A-BEB5-7B644F8A4301}"/>
              </a:ext>
            </a:extLst>
          </p:cNvPr>
          <p:cNvSpPr txBox="1"/>
          <p:nvPr/>
        </p:nvSpPr>
        <p:spPr>
          <a:xfrm>
            <a:off x="335360" y="5622920"/>
            <a:ext cx="11521279" cy="1046440"/>
          </a:xfrm>
          <a:prstGeom prst="rect">
            <a:avLst/>
          </a:prstGeom>
          <a:noFill/>
        </p:spPr>
        <p:txBody>
          <a:bodyPr wrap="square">
            <a:spAutoFit/>
          </a:bodyPr>
          <a:lstStyle/>
          <a:p>
            <a:r>
              <a:rPr lang="en-IN" dirty="0">
                <a:latin typeface="Liberation Mono"/>
                <a:cs typeface="Arial" panose="020B0604020202020204" pitchFamily="34" charset="0"/>
              </a:rPr>
              <a:t>Write query to find all employees who have same salary.</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e1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e2.sal </a:t>
            </a:r>
            <a:r>
              <a:rPr lang="en-IN" dirty="0">
                <a:solidFill>
                  <a:srgbClr val="0077AA"/>
                </a:solidFill>
                <a:latin typeface="Liberation Mono"/>
              </a:rPr>
              <a:t>FROM</a:t>
            </a:r>
            <a:r>
              <a:rPr lang="en-IN" dirty="0">
                <a:latin typeface="Liberation Mono"/>
              </a:rPr>
              <a:t> emp e2 </a:t>
            </a:r>
            <a:r>
              <a:rPr lang="en-IN" dirty="0">
                <a:solidFill>
                  <a:srgbClr val="0077AA"/>
                </a:solidFill>
                <a:latin typeface="Liberation Mono"/>
              </a:rPr>
              <a:t>WHERE</a:t>
            </a:r>
            <a:r>
              <a:rPr lang="en-IN" dirty="0">
                <a:latin typeface="Liberation Mono"/>
              </a:rPr>
              <a:t> e1.sal </a:t>
            </a:r>
            <a:r>
              <a:rPr lang="en-IN" dirty="0">
                <a:solidFill>
                  <a:schemeClr val="accent5">
                    <a:lumMod val="75000"/>
                  </a:schemeClr>
                </a:solidFill>
                <a:latin typeface="Liberation Mono"/>
              </a:rPr>
              <a:t>=</a:t>
            </a:r>
            <a:r>
              <a:rPr lang="en-IN" dirty="0">
                <a:latin typeface="Liberation Mono"/>
              </a:rPr>
              <a:t> e2.sal </a:t>
            </a:r>
            <a:r>
              <a:rPr lang="en-IN" dirty="0">
                <a:solidFill>
                  <a:srgbClr val="A67F59"/>
                </a:solidFill>
                <a:latin typeface="Liberation Mono"/>
              </a:rPr>
              <a:t>AND</a:t>
            </a:r>
            <a:r>
              <a:rPr lang="en-IN" dirty="0">
                <a:latin typeface="Liberation Mono"/>
              </a:rPr>
              <a:t> e1.empno </a:t>
            </a:r>
            <a:r>
              <a:rPr lang="en-IN" dirty="0">
                <a:solidFill>
                  <a:schemeClr val="accent5">
                    <a:lumMod val="75000"/>
                  </a:schemeClr>
                </a:solidFill>
                <a:latin typeface="Liberation Mono"/>
              </a:rPr>
              <a:t>&lt;&gt;</a:t>
            </a:r>
            <a:r>
              <a:rPr lang="en-IN" dirty="0">
                <a:latin typeface="Liberation Mono"/>
              </a:rPr>
              <a:t> e2.empno</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634750841"/>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672976171"/>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119335" y="3717032"/>
            <a:ext cx="11953329" cy="1138773"/>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8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3743" y="5877272"/>
            <a:ext cx="4202314" cy="711591"/>
          </a:xfrm>
          <a:prstGeom prst="rect">
            <a:avLst/>
          </a:prstGeom>
        </p:spPr>
      </p:pic>
      <p:sp>
        <p:nvSpPr>
          <p:cNvPr id="8" name="TextBox 7">
            <a:extLst>
              <a:ext uri="{FF2B5EF4-FFF2-40B4-BE49-F238E27FC236}">
                <a16:creationId xmlns:a16="http://schemas.microsoft.com/office/drawing/2014/main" id="{689B0AA3-450C-E333-B966-B28741F98FC4}"/>
              </a:ext>
            </a:extLst>
          </p:cNvPr>
          <p:cNvSpPr txBox="1"/>
          <p:nvPr/>
        </p:nvSpPr>
        <p:spPr>
          <a:xfrm>
            <a:off x="126664" y="5158933"/>
            <a:ext cx="11938670" cy="646331"/>
          </a:xfrm>
          <a:prstGeom prst="rect">
            <a:avLst/>
          </a:prstGeom>
          <a:noFill/>
        </p:spPr>
        <p:txBody>
          <a:bodyPr wrap="square">
            <a:spAutoFit/>
          </a:bodyPr>
          <a:lstStyle/>
          <a:p>
            <a:r>
              <a:rPr lang="en-IN" dirty="0">
                <a:latin typeface="Palatino Linotype" panose="02040502050505030304" pitchFamily="18" charset="0"/>
              </a:rPr>
              <a:t>The result of R(A</a:t>
            </a:r>
            <a:r>
              <a:rPr lang="en-IN" baseline="-25000" dirty="0">
                <a:latin typeface="Palatino Linotype" panose="02040502050505030304" pitchFamily="18" charset="0"/>
              </a:rPr>
              <a:t>1</a:t>
            </a:r>
            <a:r>
              <a:rPr lang="en-IN" dirty="0">
                <a:latin typeface="Palatino Linotype" panose="02040502050505030304" pitchFamily="18" charset="0"/>
              </a:rPr>
              <a:t>, A</a:t>
            </a:r>
            <a:r>
              <a:rPr lang="en-IN" baseline="-25000" dirty="0">
                <a:latin typeface="Palatino Linotype" panose="02040502050505030304" pitchFamily="18" charset="0"/>
              </a:rPr>
              <a:t>2</a:t>
            </a:r>
            <a:r>
              <a:rPr lang="en-IN" dirty="0">
                <a:latin typeface="Palatino Linotype" panose="02040502050505030304" pitchFamily="18" charset="0"/>
              </a:rPr>
              <a:t>, </a:t>
            </a:r>
            <a:r>
              <a:rPr lang="en-US" sz="1800" dirty="0">
                <a:solidFill>
                  <a:schemeClr val="bg1">
                    <a:lumMod val="50000"/>
                  </a:schemeClr>
                </a:solidFill>
                <a:latin typeface="Liberation Mono"/>
              </a:rPr>
              <a:t>. . .</a:t>
            </a:r>
            <a:r>
              <a:rPr lang="en-IN" dirty="0">
                <a:latin typeface="Palatino Linotype" panose="02040502050505030304" pitchFamily="18" charset="0"/>
              </a:rPr>
              <a:t> , A</a:t>
            </a:r>
            <a:r>
              <a:rPr lang="en-IN" baseline="-25000" dirty="0">
                <a:latin typeface="Palatino Linotype" panose="02040502050505030304" pitchFamily="18" charset="0"/>
              </a:rPr>
              <a:t>n</a:t>
            </a:r>
            <a:r>
              <a:rPr lang="en-IN" dirty="0">
                <a:latin typeface="Palatino Linotype" panose="02040502050505030304" pitchFamily="18" charset="0"/>
              </a:rPr>
              <a:t>) × S(B</a:t>
            </a:r>
            <a:r>
              <a:rPr lang="en-IN" baseline="-25000" dirty="0">
                <a:latin typeface="Palatino Linotype" panose="02040502050505030304" pitchFamily="18" charset="0"/>
              </a:rPr>
              <a:t>1</a:t>
            </a:r>
            <a:r>
              <a:rPr lang="en-IN" dirty="0">
                <a:latin typeface="Palatino Linotype" panose="02040502050505030304" pitchFamily="18" charset="0"/>
              </a:rPr>
              <a:t>, B</a:t>
            </a:r>
            <a:r>
              <a:rPr lang="en-IN" baseline="-25000" dirty="0">
                <a:latin typeface="Palatino Linotype" panose="02040502050505030304" pitchFamily="18" charset="0"/>
              </a:rPr>
              <a:t>2</a:t>
            </a:r>
            <a:r>
              <a:rPr lang="en-IN" dirty="0">
                <a:latin typeface="Palatino Linotype" panose="02040502050505030304" pitchFamily="18" charset="0"/>
              </a:rPr>
              <a:t>, </a:t>
            </a:r>
            <a:r>
              <a:rPr lang="en-US" sz="1800" dirty="0">
                <a:solidFill>
                  <a:schemeClr val="bg1">
                    <a:lumMod val="50000"/>
                  </a:schemeClr>
                </a:solidFill>
                <a:latin typeface="Liberation Mono"/>
              </a:rPr>
              <a:t>. . .</a:t>
            </a:r>
            <a:r>
              <a:rPr lang="en-IN" dirty="0">
                <a:latin typeface="Palatino Linotype" panose="02040502050505030304" pitchFamily="18" charset="0"/>
              </a:rPr>
              <a:t> , B</a:t>
            </a:r>
            <a:r>
              <a:rPr lang="en-IN" baseline="-25000" dirty="0">
                <a:latin typeface="Palatino Linotype" panose="02040502050505030304" pitchFamily="18" charset="0"/>
              </a:rPr>
              <a:t>m</a:t>
            </a:r>
            <a:r>
              <a:rPr lang="en-IN" dirty="0">
                <a:latin typeface="Palatino Linotype" panose="02040502050505030304" pitchFamily="18" charset="0"/>
              </a:rPr>
              <a:t>) is a relation Q with degree n + m attributes Q(A</a:t>
            </a:r>
            <a:r>
              <a:rPr lang="en-IN" baseline="-25000" dirty="0">
                <a:latin typeface="Palatino Linotype" panose="02040502050505030304" pitchFamily="18" charset="0"/>
              </a:rPr>
              <a:t>1</a:t>
            </a:r>
            <a:r>
              <a:rPr lang="en-IN" dirty="0">
                <a:latin typeface="Palatino Linotype" panose="02040502050505030304" pitchFamily="18" charset="0"/>
              </a:rPr>
              <a:t>, A</a:t>
            </a:r>
            <a:r>
              <a:rPr lang="en-IN" baseline="-25000" dirty="0">
                <a:latin typeface="Palatino Linotype" panose="02040502050505030304" pitchFamily="18" charset="0"/>
              </a:rPr>
              <a:t>2</a:t>
            </a:r>
            <a:r>
              <a:rPr lang="en-IN" dirty="0">
                <a:latin typeface="Palatino Linotype" panose="02040502050505030304" pitchFamily="18" charset="0"/>
              </a:rPr>
              <a:t>, </a:t>
            </a:r>
            <a:r>
              <a:rPr lang="en-US" sz="1800" dirty="0">
                <a:solidFill>
                  <a:schemeClr val="bg1">
                    <a:lumMod val="50000"/>
                  </a:schemeClr>
                </a:solidFill>
                <a:latin typeface="Liberation Mono"/>
              </a:rPr>
              <a:t>. . .</a:t>
            </a:r>
            <a:r>
              <a:rPr lang="en-IN" dirty="0">
                <a:latin typeface="Palatino Linotype" panose="02040502050505030304" pitchFamily="18" charset="0"/>
              </a:rPr>
              <a:t> , A</a:t>
            </a:r>
            <a:r>
              <a:rPr lang="en-IN" baseline="-25000" dirty="0">
                <a:latin typeface="Palatino Linotype" panose="02040502050505030304" pitchFamily="18" charset="0"/>
              </a:rPr>
              <a:t>n </a:t>
            </a:r>
            <a:r>
              <a:rPr lang="en-IN" dirty="0">
                <a:latin typeface="Palatino Linotype" panose="02040502050505030304" pitchFamily="18" charset="0"/>
              </a:rPr>
              <a:t>, B</a:t>
            </a:r>
            <a:r>
              <a:rPr lang="en-IN" baseline="-25000" dirty="0">
                <a:latin typeface="Palatino Linotype" panose="02040502050505030304" pitchFamily="18" charset="0"/>
              </a:rPr>
              <a:t>1</a:t>
            </a:r>
            <a:r>
              <a:rPr lang="en-IN" dirty="0">
                <a:latin typeface="Palatino Linotype" panose="02040502050505030304" pitchFamily="18" charset="0"/>
              </a:rPr>
              <a:t>, B</a:t>
            </a:r>
            <a:r>
              <a:rPr lang="en-IN" baseline="-25000" dirty="0">
                <a:latin typeface="Palatino Linotype" panose="02040502050505030304" pitchFamily="18" charset="0"/>
              </a:rPr>
              <a:t>2</a:t>
            </a:r>
            <a:r>
              <a:rPr lang="en-IN" dirty="0">
                <a:latin typeface="Palatino Linotype" panose="02040502050505030304" pitchFamily="18" charset="0"/>
              </a:rPr>
              <a:t>, </a:t>
            </a:r>
            <a:r>
              <a:rPr lang="en-US" sz="1800" dirty="0">
                <a:solidFill>
                  <a:schemeClr val="bg1">
                    <a:lumMod val="50000"/>
                  </a:schemeClr>
                </a:solidFill>
                <a:latin typeface="Liberation Mono"/>
              </a:rPr>
              <a:t>. . .</a:t>
            </a:r>
            <a:r>
              <a:rPr lang="en-IN" dirty="0">
                <a:latin typeface="Palatino Linotype" panose="02040502050505030304" pitchFamily="18" charset="0"/>
              </a:rPr>
              <a:t> , B</a:t>
            </a:r>
            <a:r>
              <a:rPr lang="en-IN" baseline="-25000" dirty="0">
                <a:latin typeface="Palatino Linotype" panose="02040502050505030304" pitchFamily="18" charset="0"/>
              </a:rPr>
              <a:t>m</a:t>
            </a:r>
            <a:r>
              <a:rPr lang="en-IN" dirty="0">
                <a:latin typeface="Palatino Linotype" panose="02040502050505030304" pitchFamily="18" charset="0"/>
              </a:rPr>
              <a:t>), in that order.</a:t>
            </a:r>
          </a:p>
        </p:txBody>
      </p:sp>
    </p:spTree>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6824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US" sz="2000" dirty="0">
              <a:solidFill>
                <a:schemeClr val="bg1">
                  <a:lumMod val="50000"/>
                </a:schemeClr>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2765306214"/>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US" sz="2000" dirty="0">
              <a:solidFill>
                <a:schemeClr val="bg1">
                  <a:lumMod val="50000"/>
                </a:schemeClr>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3099948231"/>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9" name="Rectangle 8">
            <a:extLst>
              <a:ext uri="{FF2B5EF4-FFF2-40B4-BE49-F238E27FC236}">
                <a16:creationId xmlns:a16="http://schemas.microsoft.com/office/drawing/2014/main" id="{622DED88-1175-4892-8C34-4492FEB2B434}"/>
              </a:ext>
            </a:extLst>
          </p:cNvPr>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p>
        </p:txBody>
      </p:sp>
    </p:spTree>
    <p:extLst>
      <p:ext uri="{BB962C8B-B14F-4D97-AF65-F5344CB8AC3E}">
        <p14:creationId xmlns:p14="http://schemas.microsoft.com/office/powerpoint/2010/main" val="1947568304"/>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355939013"/>
              </p:ext>
            </p:extLst>
          </p:nvPr>
        </p:nvGraphicFramePr>
        <p:xfrm>
          <a:off x="406801" y="3430800"/>
          <a:ext cx="6409278" cy="2518914"/>
        </p:xfrm>
        <a:graphic>
          <a:graphicData uri="http://schemas.openxmlformats.org/drawingml/2006/table">
            <a:tbl>
              <a:tblPr>
                <a:tableStyleId>{BC89EF96-8CEA-46FF-86C4-4CE0E7609802}</a:tableStyleId>
              </a:tblPr>
              <a:tblGrid>
                <a:gridCol w="1039341">
                  <a:extLst>
                    <a:ext uri="{9D8B030D-6E8A-4147-A177-3AD203B41FA5}">
                      <a16:colId xmlns:a16="http://schemas.microsoft.com/office/drawing/2014/main" val="20000"/>
                    </a:ext>
                  </a:extLst>
                </a:gridCol>
                <a:gridCol w="1014914">
                  <a:extLst>
                    <a:ext uri="{9D8B030D-6E8A-4147-A177-3AD203B41FA5}">
                      <a16:colId xmlns:a16="http://schemas.microsoft.com/office/drawing/2014/main" val="20001"/>
                    </a:ext>
                  </a:extLst>
                </a:gridCol>
                <a:gridCol w="1150383">
                  <a:extLst>
                    <a:ext uri="{9D8B030D-6E8A-4147-A177-3AD203B41FA5}">
                      <a16:colId xmlns:a16="http://schemas.microsoft.com/office/drawing/2014/main" val="20002"/>
                    </a:ext>
                  </a:extLst>
                </a:gridCol>
                <a:gridCol w="1561235">
                  <a:extLst>
                    <a:ext uri="{9D8B030D-6E8A-4147-A177-3AD203B41FA5}">
                      <a16:colId xmlns:a16="http://schemas.microsoft.com/office/drawing/2014/main" val="20003"/>
                    </a:ext>
                  </a:extLst>
                </a:gridCol>
                <a:gridCol w="1643405">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326652148"/>
              </p:ext>
            </p:extLst>
          </p:nvPr>
        </p:nvGraphicFramePr>
        <p:xfrm>
          <a:off x="7896199" y="3430833"/>
          <a:ext cx="4032447" cy="1761227"/>
        </p:xfrm>
        <a:graphic>
          <a:graphicData uri="http://schemas.openxmlformats.org/drawingml/2006/table">
            <a:tbl>
              <a:tblPr>
                <a:tableStyleId>{BC89EF96-8CEA-46FF-86C4-4CE0E7609802}</a:tableStyleId>
              </a:tblPr>
              <a:tblGrid>
                <a:gridCol w="1379521">
                  <a:extLst>
                    <a:ext uri="{9D8B030D-6E8A-4147-A177-3AD203B41FA5}">
                      <a16:colId xmlns:a16="http://schemas.microsoft.com/office/drawing/2014/main" val="20000"/>
                    </a:ext>
                  </a:extLst>
                </a:gridCol>
                <a:gridCol w="1408411">
                  <a:extLst>
                    <a:ext uri="{9D8B030D-6E8A-4147-A177-3AD203B41FA5}">
                      <a16:colId xmlns:a16="http://schemas.microsoft.com/office/drawing/2014/main" val="20001"/>
                    </a:ext>
                  </a:extLst>
                </a:gridCol>
                <a:gridCol w="1244515">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pic>
        <p:nvPicPr>
          <p:cNvPr id="1026" name="Picture 2" descr="10+ Free Hyperlink &amp; Link Images - Pixabay">
            <a:extLst>
              <a:ext uri="{FF2B5EF4-FFF2-40B4-BE49-F238E27FC236}">
                <a16:creationId xmlns:a16="http://schemas.microsoft.com/office/drawing/2014/main" id="{ECA55A3D-AAA2-3DBF-1C88-29AD04B432D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9075" y="4049123"/>
            <a:ext cx="904005" cy="904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0675626"/>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rPr>
              <a:t>,</a:t>
            </a:r>
            <a:r>
              <a:rPr lang="en-US" sz="2000" dirty="0">
                <a:solidFill>
                  <a:srgbClr val="0077AA"/>
                </a:solidFill>
                <a:latin typeface="Liberation Mono"/>
              </a:rPr>
              <a:t> </a:t>
            </a:r>
            <a:r>
              <a:rPr lang="en-US" sz="2000" dirty="0">
                <a:solidFill>
                  <a:schemeClr val="bg1">
                    <a:lumMod val="50000"/>
                  </a:schemeClr>
                </a:solidFill>
                <a:latin typeface="Liberation Mono"/>
              </a:rPr>
              <a:t>.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199141" y="211458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grpSp>
        <p:nvGrpSpPr>
          <p:cNvPr id="5" name="Group 4">
            <a:extLst>
              <a:ext uri="{FF2B5EF4-FFF2-40B4-BE49-F238E27FC236}">
                <a16:creationId xmlns:a16="http://schemas.microsoft.com/office/drawing/2014/main" id="{83AD5093-709B-B873-1847-EA742D695B2B}"/>
              </a:ext>
            </a:extLst>
          </p:cNvPr>
          <p:cNvGrpSpPr/>
          <p:nvPr/>
        </p:nvGrpSpPr>
        <p:grpSpPr>
          <a:xfrm>
            <a:off x="407368" y="5169966"/>
            <a:ext cx="11305256" cy="923330"/>
            <a:chOff x="407368" y="5169966"/>
            <a:chExt cx="11305256" cy="923330"/>
          </a:xfrm>
        </p:grpSpPr>
        <p:sp>
          <p:nvSpPr>
            <p:cNvPr id="3" name="TextBox 2">
              <a:extLst>
                <a:ext uri="{FF2B5EF4-FFF2-40B4-BE49-F238E27FC236}">
                  <a16:creationId xmlns:a16="http://schemas.microsoft.com/office/drawing/2014/main" id="{FD95D98B-69B7-FF9E-75A6-72EF34B621A6}"/>
                </a:ext>
              </a:extLst>
            </p:cNvPr>
            <p:cNvSpPr txBox="1"/>
            <p:nvPr/>
          </p:nvSpPr>
          <p:spPr>
            <a:xfrm>
              <a:off x="407368" y="5169966"/>
              <a:ext cx="11305256" cy="923330"/>
            </a:xfrm>
            <a:prstGeom prst="rect">
              <a:avLst/>
            </a:prstGeom>
            <a:noFill/>
          </p:spPr>
          <p:txBody>
            <a:bodyPr wrap="square">
              <a:spAutoFit/>
            </a:bodyPr>
            <a:lstStyle/>
            <a:p>
              <a:r>
                <a:rPr lang="en-IN" dirty="0">
                  <a:latin typeface="Palatino Linotype" panose="02040502050505030304" pitchFamily="18" charset="0"/>
                </a:rPr>
                <a:t>The result of R(A</a:t>
              </a:r>
              <a:r>
                <a:rPr lang="en-IN" baseline="-25000" dirty="0">
                  <a:latin typeface="Palatino Linotype" panose="02040502050505030304" pitchFamily="18" charset="0"/>
                </a:rPr>
                <a:t>1</a:t>
              </a:r>
              <a:r>
                <a:rPr lang="en-IN" dirty="0">
                  <a:latin typeface="Palatino Linotype" panose="02040502050505030304" pitchFamily="18" charset="0"/>
                </a:rPr>
                <a:t>, A</a:t>
              </a:r>
              <a:r>
                <a:rPr lang="en-IN" baseline="-25000" dirty="0">
                  <a:latin typeface="Palatino Linotype" panose="02040502050505030304" pitchFamily="18" charset="0"/>
                </a:rPr>
                <a:t>2</a:t>
              </a:r>
              <a:r>
                <a:rPr lang="en-IN" dirty="0">
                  <a:latin typeface="Palatino Linotype" panose="02040502050505030304" pitchFamily="18" charset="0"/>
                </a:rPr>
                <a:t>, </a:t>
              </a:r>
              <a:r>
                <a:rPr lang="en-US"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 A</a:t>
              </a:r>
              <a:r>
                <a:rPr lang="en-IN" baseline="-25000" dirty="0">
                  <a:latin typeface="Palatino Linotype" panose="02040502050505030304" pitchFamily="18" charset="0"/>
                </a:rPr>
                <a:t>n</a:t>
              </a:r>
              <a:r>
                <a:rPr lang="en-IN" dirty="0">
                  <a:latin typeface="Palatino Linotype" panose="02040502050505030304" pitchFamily="18" charset="0"/>
                </a:rPr>
                <a:t>)          </a:t>
              </a:r>
              <a:r>
                <a:rPr lang="en-IN" baseline="-25000" dirty="0">
                  <a:latin typeface="Palatino Linotype" panose="02040502050505030304" pitchFamily="18" charset="0"/>
                </a:rPr>
                <a:t>&lt;join condition&gt; </a:t>
              </a:r>
              <a:r>
                <a:rPr lang="en-IN" dirty="0">
                  <a:latin typeface="Palatino Linotype" panose="02040502050505030304" pitchFamily="18" charset="0"/>
                </a:rPr>
                <a:t>S(B</a:t>
              </a:r>
              <a:r>
                <a:rPr lang="en-IN" baseline="-25000" dirty="0">
                  <a:latin typeface="Palatino Linotype" panose="02040502050505030304" pitchFamily="18" charset="0"/>
                </a:rPr>
                <a:t>1</a:t>
              </a:r>
              <a:r>
                <a:rPr lang="en-IN" dirty="0">
                  <a:latin typeface="Palatino Linotype" panose="02040502050505030304" pitchFamily="18" charset="0"/>
                </a:rPr>
                <a:t>, B</a:t>
              </a:r>
              <a:r>
                <a:rPr lang="en-IN" baseline="-25000" dirty="0">
                  <a:latin typeface="Palatino Linotype" panose="02040502050505030304" pitchFamily="18" charset="0"/>
                </a:rPr>
                <a:t>2</a:t>
              </a:r>
              <a:r>
                <a:rPr lang="en-IN" dirty="0">
                  <a:latin typeface="Palatino Linotype" panose="02040502050505030304" pitchFamily="18" charset="0"/>
                </a:rPr>
                <a:t>, </a:t>
              </a:r>
              <a:r>
                <a:rPr lang="en-US"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 B</a:t>
              </a:r>
              <a:r>
                <a:rPr lang="en-IN" baseline="-25000" dirty="0">
                  <a:latin typeface="Palatino Linotype" panose="02040502050505030304" pitchFamily="18" charset="0"/>
                </a:rPr>
                <a:t>m</a:t>
              </a:r>
              <a:r>
                <a:rPr lang="en-IN" dirty="0">
                  <a:latin typeface="Palatino Linotype" panose="02040502050505030304" pitchFamily="18" charset="0"/>
                </a:rPr>
                <a:t>) is a relation Q with degree </a:t>
              </a:r>
              <a:r>
                <a:rPr lang="en-IN" b="1" dirty="0">
                  <a:latin typeface="Palatino Linotype" panose="02040502050505030304" pitchFamily="18" charset="0"/>
                </a:rPr>
                <a:t>n + m </a:t>
              </a:r>
              <a:r>
                <a:rPr lang="en-IN" dirty="0">
                  <a:latin typeface="Palatino Linotype" panose="02040502050505030304" pitchFamily="18" charset="0"/>
                </a:rPr>
                <a:t>attributes </a:t>
              </a:r>
              <a:r>
                <a:rPr lang="en-IN" b="1" dirty="0">
                  <a:latin typeface="Palatino Linotype" panose="02040502050505030304" pitchFamily="18" charset="0"/>
                </a:rPr>
                <a:t>Q(A</a:t>
              </a:r>
              <a:r>
                <a:rPr lang="en-IN" b="1" baseline="-25000" dirty="0">
                  <a:latin typeface="Palatino Linotype" panose="02040502050505030304" pitchFamily="18" charset="0"/>
                </a:rPr>
                <a:t>1</a:t>
              </a:r>
              <a:r>
                <a:rPr lang="en-IN" b="1" dirty="0">
                  <a:latin typeface="Palatino Linotype" panose="02040502050505030304" pitchFamily="18" charset="0"/>
                </a:rPr>
                <a:t>, A</a:t>
              </a:r>
              <a:r>
                <a:rPr lang="en-IN" b="1" baseline="-25000" dirty="0">
                  <a:latin typeface="Palatino Linotype" panose="02040502050505030304" pitchFamily="18" charset="0"/>
                </a:rPr>
                <a:t>2</a:t>
              </a:r>
              <a:r>
                <a:rPr lang="en-IN" b="1" dirty="0">
                  <a:latin typeface="Palatino Linotype" panose="02040502050505030304" pitchFamily="18" charset="0"/>
                </a:rPr>
                <a:t>, </a:t>
              </a:r>
              <a:r>
                <a:rPr lang="en-US" b="1" dirty="0">
                  <a:solidFill>
                    <a:schemeClr val="bg1">
                      <a:lumMod val="50000"/>
                    </a:schemeClr>
                  </a:solidFill>
                  <a:latin typeface="Palatino Linotype" panose="02040502050505030304" pitchFamily="18" charset="0"/>
                </a:rPr>
                <a:t>. . .</a:t>
              </a:r>
              <a:r>
                <a:rPr lang="en-IN" b="1" dirty="0">
                  <a:latin typeface="Palatino Linotype" panose="02040502050505030304" pitchFamily="18" charset="0"/>
                </a:rPr>
                <a:t> , A</a:t>
              </a:r>
              <a:r>
                <a:rPr lang="en-IN" b="1" baseline="-25000" dirty="0">
                  <a:latin typeface="Palatino Linotype" panose="02040502050505030304" pitchFamily="18" charset="0"/>
                </a:rPr>
                <a:t>n </a:t>
              </a:r>
              <a:r>
                <a:rPr lang="en-IN" b="1" dirty="0">
                  <a:latin typeface="Palatino Linotype" panose="02040502050505030304" pitchFamily="18" charset="0"/>
                </a:rPr>
                <a:t>, B</a:t>
              </a:r>
              <a:r>
                <a:rPr lang="en-IN" b="1" baseline="-25000" dirty="0">
                  <a:latin typeface="Palatino Linotype" panose="02040502050505030304" pitchFamily="18" charset="0"/>
                </a:rPr>
                <a:t>1</a:t>
              </a:r>
              <a:r>
                <a:rPr lang="en-IN" b="1" dirty="0">
                  <a:latin typeface="Palatino Linotype" panose="02040502050505030304" pitchFamily="18" charset="0"/>
                </a:rPr>
                <a:t>, B</a:t>
              </a:r>
              <a:r>
                <a:rPr lang="en-IN" b="1" baseline="-25000" dirty="0">
                  <a:latin typeface="Palatino Linotype" panose="02040502050505030304" pitchFamily="18" charset="0"/>
                </a:rPr>
                <a:t>2</a:t>
              </a:r>
              <a:r>
                <a:rPr lang="en-IN" b="1" dirty="0">
                  <a:latin typeface="Palatino Linotype" panose="02040502050505030304" pitchFamily="18" charset="0"/>
                </a:rPr>
                <a:t>, </a:t>
              </a:r>
              <a:r>
                <a:rPr lang="en-US" b="1" dirty="0">
                  <a:solidFill>
                    <a:schemeClr val="bg1">
                      <a:lumMod val="50000"/>
                    </a:schemeClr>
                  </a:solidFill>
                  <a:latin typeface="Palatino Linotype" panose="02040502050505030304" pitchFamily="18" charset="0"/>
                </a:rPr>
                <a:t>. . .</a:t>
              </a:r>
              <a:r>
                <a:rPr lang="en-IN" b="1" dirty="0">
                  <a:latin typeface="Palatino Linotype" panose="02040502050505030304" pitchFamily="18" charset="0"/>
                </a:rPr>
                <a:t> , B</a:t>
              </a:r>
              <a:r>
                <a:rPr lang="en-IN" b="1" baseline="-25000" dirty="0">
                  <a:latin typeface="Palatino Linotype" panose="02040502050505030304" pitchFamily="18" charset="0"/>
                </a:rPr>
                <a:t>m</a:t>
              </a:r>
              <a:r>
                <a:rPr lang="en-IN" b="1" dirty="0">
                  <a:latin typeface="Palatino Linotype" panose="02040502050505030304" pitchFamily="18" charset="0"/>
                </a:rPr>
                <a:t>), in that order</a:t>
              </a:r>
              <a:r>
                <a:rPr lang="en-IN" dirty="0">
                  <a:latin typeface="Palatino Linotype" panose="02040502050505030304" pitchFamily="18" charset="0"/>
                </a:rPr>
                <a:t>. </a:t>
              </a:r>
              <a:r>
                <a:rPr lang="en-US" dirty="0">
                  <a:latin typeface="Palatino Linotype" panose="02040502050505030304" pitchFamily="18" charset="0"/>
                </a:rPr>
                <a:t>Q has one tuple for each combination of tuples—one from R and one from S—whenever the combination satisfies the join condition.</a:t>
              </a:r>
              <a:endParaRPr lang="en-IN" dirty="0">
                <a:latin typeface="Palatino Linotype" panose="02040502050505030304" pitchFamily="18" charset="0"/>
              </a:endParaRPr>
            </a:p>
          </p:txBody>
        </p:sp>
        <p:sp>
          <p:nvSpPr>
            <p:cNvPr id="9" name="Flowchart: Collate 8">
              <a:extLst>
                <a:ext uri="{FF2B5EF4-FFF2-40B4-BE49-F238E27FC236}">
                  <a16:creationId xmlns:a16="http://schemas.microsoft.com/office/drawing/2014/main" id="{84DCBDDD-3FF5-03E0-A9F9-5575FC44E390}"/>
                </a:ext>
              </a:extLst>
            </p:cNvPr>
            <p:cNvSpPr/>
            <p:nvPr/>
          </p:nvSpPr>
          <p:spPr>
            <a:xfrm rot="16200000">
              <a:off x="3828618" y="5266426"/>
              <a:ext cx="142275" cy="216024"/>
            </a:xfrm>
            <a:prstGeom prst="flowChartCol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latin typeface="Arial" panose="020B0604020202020204" pitchFamily="34" charset="0"/>
                <a:cs typeface="Arial" panose="020B0604020202020204" pitchFamily="34" charset="0"/>
              </a:endParaRPr>
            </a:p>
          </p:txBody>
        </p:sp>
      </p:grpSp>
    </p:spTree>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420888"/>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 (1, a), (2, b), (1, c), (3, d), (2, e), (1, f) }</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
        <p:nvSpPr>
          <p:cNvPr id="2" name="TextBox 1">
            <a:extLst>
              <a:ext uri="{FF2B5EF4-FFF2-40B4-BE49-F238E27FC236}">
                <a16:creationId xmlns:a16="http://schemas.microsoft.com/office/drawing/2014/main" id="{9995CDC6-EB5D-CB37-E12D-E6965F0C8481}"/>
              </a:ext>
            </a:extLst>
          </p:cNvPr>
          <p:cNvSpPr txBox="1"/>
          <p:nvPr/>
        </p:nvSpPr>
        <p:spPr>
          <a:xfrm>
            <a:off x="2516848" y="5664150"/>
            <a:ext cx="9627824"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p>
          <a:p>
            <a:pPr algn="just"/>
            <a:endParaRPr lang="en-IN" sz="600" dirty="0">
              <a:solidFill>
                <a:srgbClr val="FF0000"/>
              </a:solidFill>
              <a:latin typeface="Arial" panose="020B0604020202020204" pitchFamily="34" charset="0"/>
              <a:cs typeface="Arial" panose="020B0604020202020204" pitchFamily="34" charset="0"/>
            </a:endParaRPr>
          </a:p>
          <a:p>
            <a:pPr algn="just"/>
            <a:r>
              <a:rPr lang="en-IN" dirty="0"/>
              <a:t>A general join condition is of the form &lt;condition&gt; AND &lt;condition&gt; AND . . .  AND &lt;condition&gt;, where each &lt;condition&gt; is of the form Ai θ Bj,  </a:t>
            </a:r>
            <a:r>
              <a:rPr lang="en-IN" b="1" dirty="0"/>
              <a:t>Ai is an attribute of R, Bj is an attribute of S</a:t>
            </a:r>
            <a:r>
              <a:rPr lang="en-IN" dirty="0"/>
              <a:t>.</a:t>
            </a:r>
            <a:endParaRPr lang="en-IN" sz="18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69231532"/>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340768"/>
            <a:ext cx="11637996" cy="4032448"/>
          </a:xfrm>
          <a:prstGeom prst="rect">
            <a:avLst/>
          </a:prstGeom>
        </p:spPr>
      </p:pic>
      <p:sp>
        <p:nvSpPr>
          <p:cNvPr id="5" name="TextBox 4">
            <a:extLst>
              <a:ext uri="{FF2B5EF4-FFF2-40B4-BE49-F238E27FC236}">
                <a16:creationId xmlns:a16="http://schemas.microsoft.com/office/drawing/2014/main" id="{435AE458-874E-0F26-E6F8-A12EDD867F49}"/>
              </a:ext>
            </a:extLst>
          </p:cNvPr>
          <p:cNvSpPr txBox="1"/>
          <p:nvPr/>
        </p:nvSpPr>
        <p:spPr>
          <a:xfrm>
            <a:off x="263352" y="5445224"/>
            <a:ext cx="11637995" cy="120032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A67F59"/>
                </a:solidFill>
                <a:latin typeface="Liberation Mono"/>
              </a:rPr>
              <a:t>AND</a:t>
            </a:r>
            <a:r>
              <a:rPr lang="en-IN" dirty="0">
                <a:latin typeface="Liberation Mono"/>
              </a:rPr>
              <a:t> dname </a:t>
            </a:r>
            <a:r>
              <a:rPr lang="en-IN" dirty="0">
                <a:solidFill>
                  <a:schemeClr val="accent5">
                    <a:lumMod val="75000"/>
                  </a:schemeClr>
                </a:solidFill>
                <a:latin typeface="Liberation Mono"/>
              </a:rPr>
              <a:t>=</a:t>
            </a:r>
            <a:r>
              <a:rPr lang="en-IN" dirty="0">
                <a:latin typeface="Liberation Mono"/>
              </a:rPr>
              <a:t> 'accounting';</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a:t>
            </a:r>
            <a:r>
              <a:rPr lang="en-IN" dirty="0">
                <a:solidFill>
                  <a:schemeClr val="bg1">
                    <a:lumMod val="65000"/>
                  </a:schemeClr>
                </a:solidFill>
                <a:latin typeface="Liberation Mono"/>
              </a:rPr>
              <a:t>(</a:t>
            </a:r>
            <a:r>
              <a:rPr lang="en-IN" dirty="0">
                <a:latin typeface="Liberation Mono"/>
              </a:rPr>
              <a:t>emp.deptno, dname</a:t>
            </a:r>
            <a:r>
              <a:rPr lang="en-IN" dirty="0">
                <a:solidFill>
                  <a:schemeClr val="bg1">
                    <a:lumMod val="65000"/>
                  </a:schemeClr>
                </a:solidFill>
                <a:latin typeface="Liberation Mono"/>
              </a:rPr>
              <a:t>)</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latin typeface="Liberation Mono"/>
              </a:rPr>
              <a:t>dept.deptno, 'accounting'</a:t>
            </a:r>
            <a:r>
              <a:rPr lang="en-IN" dirty="0">
                <a:solidFill>
                  <a:schemeClr val="bg1">
                    <a:lumMod val="6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999391625"/>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2" name="Rectangle 1"/>
          <p:cNvSpPr/>
          <p:nvPr/>
        </p:nvSpPr>
        <p:spPr>
          <a:xfrm>
            <a:off x="191344" y="693857"/>
            <a:ext cx="9669635"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GOTO </a:t>
            </a:r>
            <a:r>
              <a:rPr lang="pt-BR" sz="2200" dirty="0">
                <a:solidFill>
                  <a:srgbClr val="FFFF00"/>
                </a:solidFill>
                <a:latin typeface="Consolas" panose="020B0609020204030204" pitchFamily="49" charset="0"/>
                <a:ea typeface="Calibri" panose="020F0502020204030204" pitchFamily="34" charset="0"/>
              </a:rPr>
              <a:t>C:\Program Files (x86)\H2\bin\h2.bat (run the .bat file)</a:t>
            </a:r>
            <a:endParaRPr lang="en-IN" sz="2200" b="1" dirty="0">
              <a:solidFill>
                <a:srgbClr val="FFFF00"/>
              </a:solidFill>
              <a:latin typeface="Consolas" panose="020B0609020204030204" pitchFamily="49" charset="0"/>
            </a:endParaRPr>
          </a:p>
        </p:txBody>
      </p:sp>
      <p:pic>
        <p:nvPicPr>
          <p:cNvPr id="13" name="Picture 12">
            <a:extLst>
              <a:ext uri="{FF2B5EF4-FFF2-40B4-BE49-F238E27FC236}">
                <a16:creationId xmlns:a16="http://schemas.microsoft.com/office/drawing/2014/main" id="{C0AF513B-51DA-F43A-42EA-4DB833AE991C}"/>
              </a:ext>
            </a:extLst>
          </p:cNvPr>
          <p:cNvPicPr>
            <a:picLocks noChangeAspect="1"/>
          </p:cNvPicPr>
          <p:nvPr/>
        </p:nvPicPr>
        <p:blipFill>
          <a:blip r:embed="rId2"/>
          <a:stretch>
            <a:fillRect/>
          </a:stretch>
        </p:blipFill>
        <p:spPr>
          <a:xfrm>
            <a:off x="191344" y="1233826"/>
            <a:ext cx="6936795" cy="5308896"/>
          </a:xfrm>
          <a:prstGeom prst="rect">
            <a:avLst/>
          </a:prstGeom>
        </p:spPr>
      </p:pic>
      <p:grpSp>
        <p:nvGrpSpPr>
          <p:cNvPr id="23" name="Group 22">
            <a:extLst>
              <a:ext uri="{FF2B5EF4-FFF2-40B4-BE49-F238E27FC236}">
                <a16:creationId xmlns:a16="http://schemas.microsoft.com/office/drawing/2014/main" id="{3000DEDB-D3C4-DD58-D6FC-3EF732184D3F}"/>
              </a:ext>
            </a:extLst>
          </p:cNvPr>
          <p:cNvGrpSpPr/>
          <p:nvPr/>
        </p:nvGrpSpPr>
        <p:grpSpPr>
          <a:xfrm>
            <a:off x="3659741" y="5085184"/>
            <a:ext cx="4727872" cy="461665"/>
            <a:chOff x="3659741" y="5085184"/>
            <a:chExt cx="4727872" cy="461665"/>
          </a:xfrm>
        </p:grpSpPr>
        <p:cxnSp>
          <p:nvCxnSpPr>
            <p:cNvPr id="20" name="Straight Arrow Connector 19">
              <a:extLst>
                <a:ext uri="{FF2B5EF4-FFF2-40B4-BE49-F238E27FC236}">
                  <a16:creationId xmlns:a16="http://schemas.microsoft.com/office/drawing/2014/main" id="{EC9DD2F5-1C4B-B55A-6E5B-602726489CC3}"/>
                </a:ext>
              </a:extLst>
            </p:cNvPr>
            <p:cNvCxnSpPr/>
            <p:nvPr/>
          </p:nvCxnSpPr>
          <p:spPr>
            <a:xfrm flipH="1">
              <a:off x="3659741" y="5373216"/>
              <a:ext cx="416445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AAC3CDB6-0218-D044-A6F2-F5AE8A951ED8}"/>
                </a:ext>
              </a:extLst>
            </p:cNvPr>
            <p:cNvSpPr txBox="1"/>
            <p:nvPr/>
          </p:nvSpPr>
          <p:spPr>
            <a:xfrm>
              <a:off x="7824192" y="5085184"/>
              <a:ext cx="563421" cy="461665"/>
            </a:xfrm>
            <a:prstGeom prst="rect">
              <a:avLst/>
            </a:prstGeom>
            <a:noFill/>
          </p:spPr>
          <p:txBody>
            <a:bodyPr wrap="square">
              <a:spAutoFit/>
            </a:bodyPr>
            <a:lstStyle/>
            <a:p>
              <a:r>
                <a:rPr lang="pt-BR" sz="2400" dirty="0">
                  <a:solidFill>
                    <a:srgbClr val="FF0000"/>
                  </a:solidFill>
                  <a:latin typeface="Consolas" panose="020B0609020204030204" pitchFamily="49" charset="0"/>
                  <a:ea typeface="Calibri" panose="020F0502020204030204" pitchFamily="34" charset="0"/>
                </a:rPr>
                <a:t>sa</a:t>
              </a:r>
              <a:endParaRPr lang="en-IN" sz="2400" dirty="0">
                <a:solidFill>
                  <a:srgbClr val="FF0000"/>
                </a:solidFill>
              </a:endParaRPr>
            </a:p>
          </p:txBody>
        </p:sp>
      </p:grpSp>
    </p:spTree>
    <p:extLst>
      <p:ext uri="{BB962C8B-B14F-4D97-AF65-F5344CB8AC3E}">
        <p14:creationId xmlns:p14="http://schemas.microsoft.com/office/powerpoint/2010/main" val="27335079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123159"/>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8" name="Picture 27"/>
          <p:cNvPicPr>
            <a:picLocks noChangeAspect="1"/>
          </p:cNvPicPr>
          <p:nvPr/>
        </p:nvPicPr>
        <p:blipFill>
          <a:blip r:embed="rId3"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1" name="Rectangle 10">
            <a:extLst>
              <a:ext uri="{FF2B5EF4-FFF2-40B4-BE49-F238E27FC236}">
                <a16:creationId xmlns:a16="http://schemas.microsoft.com/office/drawing/2014/main" id="{D3257131-02A3-413E-9CA1-AAAD7F51026E}"/>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3" name="Rectangle 2">
            <a:extLst>
              <a:ext uri="{FF2B5EF4-FFF2-40B4-BE49-F238E27FC236}">
                <a16:creationId xmlns:a16="http://schemas.microsoft.com/office/drawing/2014/main" id="{43E9875F-42F0-07AA-398E-999126140F88}"/>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pic>
        <p:nvPicPr>
          <p:cNvPr id="6" name="Picture 5">
            <a:extLst>
              <a:ext uri="{FF2B5EF4-FFF2-40B4-BE49-F238E27FC236}">
                <a16:creationId xmlns:a16="http://schemas.microsoft.com/office/drawing/2014/main" id="{333B2F70-297C-FC31-200A-238A197AFB4D}"/>
              </a:ext>
            </a:extLst>
          </p:cNvPr>
          <p:cNvPicPr>
            <a:picLocks noChangeAspect="1"/>
          </p:cNvPicPr>
          <p:nvPr/>
        </p:nvPicPr>
        <p:blipFill>
          <a:blip r:embed="rId4"/>
          <a:stretch>
            <a:fillRect/>
          </a:stretch>
        </p:blipFill>
        <p:spPr>
          <a:xfrm>
            <a:off x="191344" y="2541950"/>
            <a:ext cx="11809312" cy="3047290"/>
          </a:xfrm>
          <a:prstGeom prst="rect">
            <a:avLst/>
          </a:prstGeom>
        </p:spPr>
      </p:pic>
    </p:spTree>
    <p:extLst>
      <p:ext uri="{BB962C8B-B14F-4D97-AF65-F5344CB8AC3E}">
        <p14:creationId xmlns:p14="http://schemas.microsoft.com/office/powerpoint/2010/main" val="3906557571"/>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
        <p:nvSpPr>
          <p:cNvPr id="5" name="TextBox 4">
            <a:extLst>
              <a:ext uri="{FF2B5EF4-FFF2-40B4-BE49-F238E27FC236}">
                <a16:creationId xmlns:a16="http://schemas.microsoft.com/office/drawing/2014/main" id="{462FB772-C949-B91C-8B2E-DD87DCB9F387}"/>
              </a:ext>
            </a:extLst>
          </p:cNvPr>
          <p:cNvSpPr txBox="1"/>
          <p:nvPr/>
        </p:nvSpPr>
        <p:spPr>
          <a:xfrm>
            <a:off x="299356" y="5013176"/>
            <a:ext cx="11593288" cy="17235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standard definition of NATURAL JOIN requires that the two join attributes (or each pair of join attributes) have the same name in both relations. </a:t>
            </a:r>
            <a:r>
              <a:rPr lang="en-IN" b="1" dirty="0">
                <a:latin typeface="Arial" panose="020B0604020202020204" pitchFamily="34" charset="0"/>
                <a:cs typeface="Arial" panose="020B0604020202020204" pitchFamily="34" charset="0"/>
              </a:rPr>
              <a:t>If this is not the case, a renaming operation is applied first.</a:t>
            </a:r>
          </a:p>
          <a:p>
            <a:r>
              <a:rPr lang="en-IN" b="1" dirty="0">
                <a:solidFill>
                  <a:srgbClr val="FF0000"/>
                </a:solidFill>
                <a:latin typeface="Arial" panose="020B0604020202020204" pitchFamily="34" charset="0"/>
                <a:cs typeface="Arial" panose="020B0604020202020204" pitchFamily="34" charset="0"/>
              </a:rPr>
              <a:t>e.g.</a:t>
            </a:r>
          </a:p>
          <a:p>
            <a:endParaRPr lang="en-IN" sz="400" b="1"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r </a:t>
            </a:r>
            <a:r>
              <a:rPr lang="en-US" dirty="0">
                <a:solidFill>
                  <a:schemeClr val="accent5">
                    <a:lumMod val="75000"/>
                  </a:schemeClr>
                </a:solidFill>
                <a:latin typeface="Liberation Mono"/>
                <a:cs typeface="Arial" panose="020B0604020202020204" pitchFamily="34" charset="0"/>
              </a:rPr>
              <a:t>NATURAL</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a1 </a:t>
            </a:r>
            <a:r>
              <a:rPr lang="en-US" dirty="0">
                <a:solidFill>
                  <a:srgbClr val="0077AA"/>
                </a:solidFill>
                <a:latin typeface="Liberation Mono"/>
              </a:rPr>
              <a:t>AS</a:t>
            </a:r>
            <a:r>
              <a:rPr lang="en-US" dirty="0">
                <a:latin typeface="Liberation Mono"/>
                <a:cs typeface="Arial" panose="020B0604020202020204" pitchFamily="34" charset="0"/>
              </a:rPr>
              <a:t> c1, a2 </a:t>
            </a:r>
            <a:r>
              <a:rPr lang="en-US" dirty="0">
                <a:solidFill>
                  <a:srgbClr val="0077AA"/>
                </a:solidFill>
                <a:latin typeface="Liberation Mono"/>
              </a:rPr>
              <a:t>FROM</a:t>
            </a:r>
            <a:r>
              <a:rPr lang="en-US" dirty="0">
                <a:latin typeface="Liberation Mono"/>
                <a:cs typeface="Arial" panose="020B0604020202020204" pitchFamily="34" charset="0"/>
              </a:rPr>
              <a:t> s) t1;</a:t>
            </a:r>
            <a:endParaRPr lang="en-IN"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89D3F916-3E49-4B19-1C38-98F55ED0D14D}"/>
              </a:ext>
            </a:extLst>
          </p:cNvPr>
          <p:cNvSpPr txBox="1"/>
          <p:nvPr/>
        </p:nvSpPr>
        <p:spPr>
          <a:xfrm>
            <a:off x="299356" y="260648"/>
            <a:ext cx="11593288" cy="646331"/>
          </a:xfrm>
          <a:prstGeom prst="rect">
            <a:avLst/>
          </a:prstGeom>
          <a:noFill/>
        </p:spPr>
        <p:txBody>
          <a:bodyPr wrap="square">
            <a:spAutoFit/>
          </a:bodyPr>
          <a:lstStyle/>
          <a:p>
            <a:r>
              <a:rPr lang="en-IN" dirty="0"/>
              <a:t>In </a:t>
            </a:r>
            <a:r>
              <a:rPr lang="en-IN" dirty="0">
                <a:latin typeface="Palatino Linotype" panose="02040502050505030304" pitchFamily="18" charset="0"/>
              </a:rPr>
              <a:t>general</a:t>
            </a:r>
            <a:r>
              <a:rPr lang="en-IN" dirty="0"/>
              <a:t>, the join condition for NATURAL JOIN is constructed by equating each pair of join attributes that have the same name in the two relations and combining these conditions with AND.</a:t>
            </a:r>
          </a:p>
        </p:txBody>
      </p:sp>
    </p:spTree>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 </a:t>
            </a:r>
            <a:r>
              <a:rPr lang="en-US" sz="2000" dirty="0">
                <a:solidFill>
                  <a:srgbClr val="0077AA"/>
                </a:solidFill>
                <a:uFill>
                  <a:solidFill>
                    <a:srgbClr val="FF0000"/>
                  </a:solidFill>
                </a:uFill>
                <a:latin typeface="Liberation Mono"/>
              </a:rPr>
              <a:t>NATURAL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US" sz="2000" dirty="0">
              <a:solidFill>
                <a:srgbClr val="0077AA"/>
              </a:solidFill>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75432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datatype may differ.</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91344" y="5788195"/>
            <a:ext cx="6700553"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715852"/>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851926878"/>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solidFill>
                  <a:schemeClr val="bg1">
                    <a:lumMod val="6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solidFill>
                  <a:schemeClr val="bg1">
                    <a:lumMod val="65000"/>
                  </a:schemeClr>
                </a:solidFill>
                <a:latin typeface="Liberation Mono"/>
              </a:rPr>
              <a:t>)</a:t>
            </a:r>
            <a:r>
              <a:rPr lang="en-IN" dirty="0">
                <a:latin typeface="Liberation Mono"/>
              </a:rPr>
              <a:t>;</a:t>
            </a:r>
          </a:p>
        </p:txBody>
      </p:sp>
      <p:grpSp>
        <p:nvGrpSpPr>
          <p:cNvPr id="16" name="Group 15">
            <a:extLst>
              <a:ext uri="{FF2B5EF4-FFF2-40B4-BE49-F238E27FC236}">
                <a16:creationId xmlns:a16="http://schemas.microsoft.com/office/drawing/2014/main" id="{268FC8C5-C98A-3F9D-89C3-E5CDAB6C6353}"/>
              </a:ext>
            </a:extLst>
          </p:cNvPr>
          <p:cNvGrpSpPr/>
          <p:nvPr/>
        </p:nvGrpSpPr>
        <p:grpSpPr>
          <a:xfrm>
            <a:off x="263352" y="943560"/>
            <a:ext cx="11665296" cy="1477328"/>
            <a:chOff x="263352" y="963966"/>
            <a:chExt cx="11665296" cy="1477328"/>
          </a:xfrm>
        </p:grpSpPr>
        <p:sp>
          <p:nvSpPr>
            <p:cNvPr id="15" name="TextBox 14">
              <a:extLst>
                <a:ext uri="{FF2B5EF4-FFF2-40B4-BE49-F238E27FC236}">
                  <a16:creationId xmlns:a16="http://schemas.microsoft.com/office/drawing/2014/main" id="{C6DCF000-51B3-7867-417F-B11E1429EE40}"/>
                </a:ext>
              </a:extLst>
            </p:cNvPr>
            <p:cNvSpPr txBox="1"/>
            <p:nvPr/>
          </p:nvSpPr>
          <p:spPr>
            <a:xfrm>
              <a:off x="263352" y="963966"/>
              <a:ext cx="11665296" cy="1477328"/>
            </a:xfrm>
            <a:prstGeom prst="rect">
              <a:avLst/>
            </a:prstGeom>
            <a:noFill/>
          </p:spPr>
          <p:txBody>
            <a:bodyPr wrap="square">
              <a:spAutoFit/>
            </a:bodyPr>
            <a:lstStyle/>
            <a:p>
              <a:r>
                <a:rPr lang="en-IN" dirty="0"/>
                <a:t>The LEFT OUTER JOIN operation keeps every tuple in the first, or left, relation R in R        S, if no matching tuple is found in S, then the attributes of S in the join result are filled or padded with NULL values.</a:t>
              </a:r>
            </a:p>
            <a:p>
              <a:endParaRPr lang="en-IN" dirty="0"/>
            </a:p>
            <a:p>
              <a:r>
                <a:rPr lang="en-IN" dirty="0"/>
                <a:t>The RIGHT OUTER JOIN keeps every tuple in the second, or right, relation S in the result of R       S, if no matching tuple is found in R, then the attributes of R in the join result are filled or padded with NULL values.</a:t>
              </a:r>
            </a:p>
          </p:txBody>
        </p:sp>
        <p:grpSp>
          <p:nvGrpSpPr>
            <p:cNvPr id="4" name="Group 3">
              <a:extLst>
                <a:ext uri="{FF2B5EF4-FFF2-40B4-BE49-F238E27FC236}">
                  <a16:creationId xmlns:a16="http://schemas.microsoft.com/office/drawing/2014/main" id="{F5E23DF7-B970-4378-2C04-802FC8D28148}"/>
                </a:ext>
              </a:extLst>
            </p:cNvPr>
            <p:cNvGrpSpPr/>
            <p:nvPr/>
          </p:nvGrpSpPr>
          <p:grpSpPr>
            <a:xfrm>
              <a:off x="8477344" y="1078136"/>
              <a:ext cx="258692" cy="142276"/>
              <a:chOff x="1228797" y="2278612"/>
              <a:chExt cx="258692" cy="142276"/>
            </a:xfrm>
          </p:grpSpPr>
          <p:sp>
            <p:nvSpPr>
              <p:cNvPr id="7" name="Flowchart: Collate 6">
                <a:extLst>
                  <a:ext uri="{FF2B5EF4-FFF2-40B4-BE49-F238E27FC236}">
                    <a16:creationId xmlns:a16="http://schemas.microsoft.com/office/drawing/2014/main" id="{7B45AD64-56B3-B51D-6012-880E371355E8}"/>
                  </a:ext>
                </a:extLst>
              </p:cNvPr>
              <p:cNvSpPr/>
              <p:nvPr/>
            </p:nvSpPr>
            <p:spPr>
              <a:xfrm rot="16200000">
                <a:off x="1308339" y="2241738"/>
                <a:ext cx="142275" cy="216024"/>
              </a:xfrm>
              <a:prstGeom prst="flowChartCol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latin typeface="Arial" panose="020B0604020202020204" pitchFamily="34" charset="0"/>
                  <a:cs typeface="Arial" panose="020B0604020202020204" pitchFamily="34" charset="0"/>
                </a:endParaRPr>
              </a:p>
            </p:txBody>
          </p:sp>
          <p:cxnSp>
            <p:nvCxnSpPr>
              <p:cNvPr id="8" name="Straight Connector 7">
                <a:extLst>
                  <a:ext uri="{FF2B5EF4-FFF2-40B4-BE49-F238E27FC236}">
                    <a16:creationId xmlns:a16="http://schemas.microsoft.com/office/drawing/2014/main" id="{FE71CB96-EBFE-2F41-5CE3-B711ADCE56E5}"/>
                  </a:ext>
                </a:extLst>
              </p:cNvPr>
              <p:cNvCxnSpPr>
                <a:cxnSpLocks/>
              </p:cNvCxnSpPr>
              <p:nvPr/>
            </p:nvCxnSpPr>
            <p:spPr>
              <a:xfrm>
                <a:off x="1228797" y="2278612"/>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19E6B56C-1790-6923-3046-C10BA5FE5212}"/>
                  </a:ext>
                </a:extLst>
              </p:cNvPr>
              <p:cNvCxnSpPr>
                <a:cxnSpLocks/>
              </p:cNvCxnSpPr>
              <p:nvPr/>
            </p:nvCxnSpPr>
            <p:spPr>
              <a:xfrm>
                <a:off x="1228797" y="2420888"/>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D5F23FC4-3B19-62A4-47DB-4C420999CFE5}"/>
                </a:ext>
              </a:extLst>
            </p:cNvPr>
            <p:cNvGrpSpPr/>
            <p:nvPr/>
          </p:nvGrpSpPr>
          <p:grpSpPr>
            <a:xfrm rot="10800000">
              <a:off x="9293692" y="1907033"/>
              <a:ext cx="258692" cy="142276"/>
              <a:chOff x="1228797" y="2278612"/>
              <a:chExt cx="258692" cy="142276"/>
            </a:xfrm>
          </p:grpSpPr>
          <p:sp>
            <p:nvSpPr>
              <p:cNvPr id="11" name="Flowchart: Collate 10">
                <a:extLst>
                  <a:ext uri="{FF2B5EF4-FFF2-40B4-BE49-F238E27FC236}">
                    <a16:creationId xmlns:a16="http://schemas.microsoft.com/office/drawing/2014/main" id="{990B3882-F7AF-816E-138C-772B366C9E73}"/>
                  </a:ext>
                </a:extLst>
              </p:cNvPr>
              <p:cNvSpPr/>
              <p:nvPr/>
            </p:nvSpPr>
            <p:spPr>
              <a:xfrm rot="16200000">
                <a:off x="1308339" y="2241738"/>
                <a:ext cx="142275" cy="216024"/>
              </a:xfrm>
              <a:prstGeom prst="flowChartCol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latin typeface="Arial" panose="020B0604020202020204" pitchFamily="34" charset="0"/>
                  <a:cs typeface="Arial" panose="020B0604020202020204" pitchFamily="34" charset="0"/>
                </a:endParaRPr>
              </a:p>
            </p:txBody>
          </p:sp>
          <p:cxnSp>
            <p:nvCxnSpPr>
              <p:cNvPr id="12" name="Straight Connector 11">
                <a:extLst>
                  <a:ext uri="{FF2B5EF4-FFF2-40B4-BE49-F238E27FC236}">
                    <a16:creationId xmlns:a16="http://schemas.microsoft.com/office/drawing/2014/main" id="{6E35545E-694D-519C-2CD0-97B7B5C30FDF}"/>
                  </a:ext>
                </a:extLst>
              </p:cNvPr>
              <p:cNvCxnSpPr>
                <a:cxnSpLocks/>
              </p:cNvCxnSpPr>
              <p:nvPr/>
            </p:nvCxnSpPr>
            <p:spPr>
              <a:xfrm>
                <a:off x="1228797" y="2278612"/>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6E3F518F-4748-74CD-7F93-88DB7E6CB579}"/>
                  </a:ext>
                </a:extLst>
              </p:cNvPr>
              <p:cNvCxnSpPr>
                <a:cxnSpLocks/>
              </p:cNvCxnSpPr>
              <p:nvPr/>
            </p:nvCxnSpPr>
            <p:spPr>
              <a:xfrm>
                <a:off x="1228797" y="2420888"/>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Tree>
    <p:extLst>
      <p:ext uri="{BB962C8B-B14F-4D97-AF65-F5344CB8AC3E}">
        <p14:creationId xmlns:p14="http://schemas.microsoft.com/office/powerpoint/2010/main" val="3141619635"/>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9255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sz="2400"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 </a:t>
            </a:r>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2052213243"/>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1533210040"/>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11D2DCD7-50C4-179A-6929-6A9B28A2BD97}"/>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3416029874"/>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Tree>
    <p:extLst>
      <p:ext uri="{BB962C8B-B14F-4D97-AF65-F5344CB8AC3E}">
        <p14:creationId xmlns:p14="http://schemas.microsoft.com/office/powerpoint/2010/main" val="3648306333"/>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rgbClr val="DD4A68"/>
                </a:solidFill>
                <a:latin typeface="Liberation Mono"/>
              </a:rPr>
              <a:t>WHERE</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D48C5A04-6A21-0D08-4897-18FDE3C77B9E}"/>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2690088721"/>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564904"/>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1066671"/>
            <a:ext cx="8839200" cy="1538883"/>
          </a:xfrm>
          <a:prstGeom prst="rect">
            <a:avLst/>
          </a:prstGeom>
        </p:spPr>
        <p:txBody>
          <a:bodyPr wrap="square">
            <a:spAutoFit/>
          </a:bodyPr>
          <a:lstStyle/>
          <a:p>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endParaRPr lang="en-US" sz="600" dirty="0">
              <a:solidFill>
                <a:srgbClr val="E01E1E"/>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p>
          <a:p>
            <a:endParaRPr lang="en-IN" sz="600" dirty="0">
              <a:solidFill>
                <a:srgbClr val="2658E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buFont typeface="Arial" panose="020B0604020202020204" pitchFamily="34" charset="0"/>
              <a:buChar char="•"/>
            </a:pPr>
            <a:endParaRPr lang="en-IN" sz="6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67870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2">
                    <a:lumMod val="7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 </a:t>
            </a:r>
            <a:r>
              <a:rPr lang="en-IN" dirty="0">
                <a:solidFill>
                  <a:schemeClr val="accent5">
                    <a:lumMod val="75000"/>
                  </a:schemeClr>
                </a:solidFill>
                <a:latin typeface="Liberation Mono"/>
              </a:rPr>
              <a:t>:=</a:t>
            </a:r>
            <a:r>
              <a:rPr lang="en-IN" dirty="0">
                <a:latin typeface="Liberation Mono"/>
              </a:rPr>
              <a:t> @x </a:t>
            </a:r>
            <a:r>
              <a:rPr lang="en-IN" dirty="0">
                <a:solidFill>
                  <a:srgbClr val="A67F59"/>
                </a:solidFill>
                <a:latin typeface="Liberation Mono"/>
                <a:cs typeface="Arial" panose="020B0604020202020204" pitchFamily="34" charset="0"/>
              </a:rPr>
              <a:t>+ </a:t>
            </a:r>
            <a:r>
              <a:rPr lang="en-IN" dirty="0">
                <a:latin typeface="Liberation Mono"/>
              </a:rPr>
              <a:t>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chemeClr val="bg1">
                    <a:lumMod val="65000"/>
                  </a:schemeClr>
                </a:solidFill>
                <a:latin typeface="Liberation Mono"/>
              </a:rPr>
              <a:t>(</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isactive</a:t>
            </a:r>
            <a:r>
              <a:rPr lang="en-US" dirty="0">
                <a:solidFill>
                  <a:schemeClr val="bg1">
                    <a:lumMod val="65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a:t>
            </a:r>
            <a:r>
              <a:rPr lang="en-US" dirty="0">
                <a:solidFill>
                  <a:schemeClr val="bg1">
                    <a:lumMod val="65000"/>
                  </a:schemeClr>
                </a:solidFill>
                <a:latin typeface="Liberation Mono"/>
              </a:rPr>
              <a:t>)</a:t>
            </a:r>
            <a:r>
              <a:rPr lang="en-US" dirty="0">
                <a:latin typeface="Liberation Mono"/>
              </a:rPr>
              <a:t>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6" name="Group 5">
            <a:extLst>
              <a:ext uri="{FF2B5EF4-FFF2-40B4-BE49-F238E27FC236}">
                <a16:creationId xmlns:a16="http://schemas.microsoft.com/office/drawing/2014/main" id="{AB6C5AB9-3A9F-AE10-9108-4A44120D5D4C}"/>
              </a:ext>
            </a:extLst>
          </p:cNvPr>
          <p:cNvGrpSpPr/>
          <p:nvPr/>
        </p:nvGrpSpPr>
        <p:grpSpPr>
          <a:xfrm>
            <a:off x="385277" y="4725144"/>
            <a:ext cx="3456384" cy="2016224"/>
            <a:chOff x="385277" y="4581128"/>
            <a:chExt cx="3456384" cy="2016224"/>
          </a:xfrm>
        </p:grpSpPr>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gr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845204" y="941853"/>
            <a:ext cx="5227460" cy="523220"/>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a:t>
            </a:r>
            <a:r>
              <a:rPr lang="en-IN" sz="2000" b="1" dirty="0">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statement, </a:t>
            </a:r>
            <a:r>
              <a:rPr lang="en-IN" sz="28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8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
        <p:nvSpPr>
          <p:cNvPr id="8" name="Rectangle 7">
            <a:extLst>
              <a:ext uri="{FF2B5EF4-FFF2-40B4-BE49-F238E27FC236}">
                <a16:creationId xmlns:a16="http://schemas.microsoft.com/office/drawing/2014/main" id="{0119DCDE-8C0D-9C42-2F4F-051568AEEC25}"/>
              </a:ext>
            </a:extLst>
          </p:cNvPr>
          <p:cNvSpPr/>
          <p:nvPr/>
        </p:nvSpPr>
        <p:spPr>
          <a:xfrm>
            <a:off x="1107792" y="3276600"/>
            <a:ext cx="9976416" cy="369332"/>
          </a:xfrm>
          <a:prstGeom prst="rect">
            <a:avLst/>
          </a:prstGeom>
        </p:spPr>
        <p:txBody>
          <a:bodyPr wrap="square">
            <a:spAutoFit/>
          </a:bodyPr>
          <a:lstStyle/>
          <a:p>
            <a:r>
              <a:rPr lang="en-US" b="1" dirty="0">
                <a:latin typeface="Palatino Linotype" panose="02040502050505030304" pitchFamily="18" charset="0"/>
              </a:rPr>
              <a:t>UPDATE</a:t>
            </a:r>
            <a:r>
              <a:rPr lang="en-US" dirty="0">
                <a:latin typeface="Palatino Linotype" panose="02040502050505030304" pitchFamily="18" charset="0"/>
              </a:rPr>
              <a:t>  is used to change/modify the values of some attributes of one or more selected tuples.</a:t>
            </a:r>
            <a:endParaRPr lang="en-IN" dirty="0">
              <a:latin typeface="Palatino Linotype" panose="02040502050505030304" pitchFamily="18" charset="0"/>
            </a:endParaRPr>
          </a:p>
        </p:txBody>
      </p:sp>
    </p:spTree>
    <p:extLst>
      <p:ext uri="{BB962C8B-B14F-4D97-AF65-F5344CB8AC3E}">
        <p14:creationId xmlns:p14="http://schemas.microsoft.com/office/powerpoint/2010/main" val="559338980"/>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6E346F3C-CC89-F2C7-D91E-A0F0C16E6E12}"/>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986535929"/>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latin typeface="Liberation Mono"/>
              </a:rPr>
              <a:t>,</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3" name="TextBox 2">
            <a:extLst>
              <a:ext uri="{FF2B5EF4-FFF2-40B4-BE49-F238E27FC236}">
                <a16:creationId xmlns:a16="http://schemas.microsoft.com/office/drawing/2014/main" id="{803F9795-2C2A-D31A-B8FA-B2C8D4013D28}"/>
              </a:ext>
            </a:extLst>
          </p:cNvPr>
          <p:cNvSpPr txBox="1"/>
          <p:nvPr/>
        </p:nvSpPr>
        <p:spPr>
          <a:xfrm>
            <a:off x="191344" y="3501008"/>
            <a:ext cx="11665296" cy="369332"/>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a:t>
            </a:r>
            <a:r>
              <a:rPr lang="en-IN" dirty="0">
                <a:solidFill>
                  <a:schemeClr val="accent5">
                    <a:lumMod val="75000"/>
                  </a:schemeClr>
                </a:solidFill>
                <a:latin typeface="Liberation Mono"/>
              </a:rPr>
              <a:t>=</a:t>
            </a:r>
            <a:r>
              <a:rPr lang="en-IN" dirty="0">
                <a:latin typeface="Liberation Mono"/>
              </a:rPr>
              <a:t>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a:t>
            </a:r>
            <a:r>
              <a:rPr lang="en-IN" dirty="0">
                <a:solidFill>
                  <a:schemeClr val="accent5">
                    <a:lumMod val="75000"/>
                  </a:schemeClr>
                </a:solidFill>
                <a:latin typeface="Liberation Mono"/>
              </a:rPr>
              <a:t>!=</a:t>
            </a:r>
            <a:r>
              <a:rPr lang="en-IN" dirty="0">
                <a:latin typeface="Liberation Mono"/>
              </a:rPr>
              <a:t>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413848831"/>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257696" y="3212976"/>
            <a:ext cx="11598943" cy="144655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p>
          <a:p>
            <a:endParaRPr lang="en-US" sz="800" dirty="0">
              <a:latin typeface="Palatino Linotype" panose="02040502050505030304" pitchFamily="18" charset="0"/>
              <a:cs typeface="Segoe UI Light" panose="020B0502040204020203" pitchFamily="34" charset="0"/>
            </a:endParaRPr>
          </a:p>
          <a:p>
            <a:r>
              <a:rPr lang="en-US" sz="2000" dirty="0">
                <a:latin typeface="Palatino Linotype" panose="02040502050505030304" pitchFamily="18" charset="0"/>
                <a:cs typeface="Segoe UI Light" panose="020B0502040204020203" pitchFamily="34" charset="0"/>
              </a:rPr>
              <a:t>There are set union (</a:t>
            </a:r>
            <a:r>
              <a:rPr lang="en-US" sz="2000" b="1" dirty="0">
                <a:latin typeface="Palatino Linotype" panose="02040502050505030304" pitchFamily="18" charset="0"/>
                <a:cs typeface="Segoe UI Light" panose="020B0502040204020203" pitchFamily="34" charset="0"/>
              </a:rPr>
              <a:t>UNION</a:t>
            </a:r>
            <a:r>
              <a:rPr lang="en-US" sz="2000" dirty="0">
                <a:latin typeface="Palatino Linotype" panose="02040502050505030304" pitchFamily="18" charset="0"/>
                <a:cs typeface="Segoe UI Light" panose="020B0502040204020203" pitchFamily="34" charset="0"/>
              </a:rPr>
              <a:t>), set difference (</a:t>
            </a:r>
            <a:r>
              <a:rPr lang="en-US" sz="2000" b="1" dirty="0">
                <a:latin typeface="Palatino Linotype" panose="02040502050505030304" pitchFamily="18" charset="0"/>
                <a:cs typeface="Segoe UI Light" panose="020B0502040204020203" pitchFamily="34" charset="0"/>
              </a:rPr>
              <a:t>EXCEPT</a:t>
            </a:r>
            <a:r>
              <a:rPr lang="en-US" sz="2000" dirty="0">
                <a:latin typeface="Palatino Linotype" panose="02040502050505030304" pitchFamily="18" charset="0"/>
                <a:cs typeface="Segoe UI Light" panose="020B0502040204020203" pitchFamily="34" charset="0"/>
              </a:rPr>
              <a:t>), and set intersection (</a:t>
            </a:r>
            <a:r>
              <a:rPr lang="en-US" sz="2000" b="1" dirty="0">
                <a:latin typeface="Palatino Linotype" panose="02040502050505030304" pitchFamily="18" charset="0"/>
                <a:cs typeface="Segoe UI Light" panose="020B0502040204020203" pitchFamily="34" charset="0"/>
              </a:rPr>
              <a:t>INTERSECT</a:t>
            </a:r>
            <a:r>
              <a:rPr lang="en-US" sz="2000" dirty="0">
                <a:latin typeface="Palatino Linotype" panose="02040502050505030304" pitchFamily="18" charset="0"/>
                <a:cs typeface="Segoe UI Light" panose="020B0502040204020203" pitchFamily="34" charset="0"/>
              </a:rPr>
              <a:t>) operations. The relations resulting from these set operations are sets of tuples; that is, duplicate tuples are eliminated from the result.</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4782051"/>
            <a:ext cx="11305256"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4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p>
        </p:txBody>
      </p:sp>
      <p:sp>
        <p:nvSpPr>
          <p:cNvPr id="4" name="TextBox 3">
            <a:extLst>
              <a:ext uri="{FF2B5EF4-FFF2-40B4-BE49-F238E27FC236}">
                <a16:creationId xmlns:a16="http://schemas.microsoft.com/office/drawing/2014/main" id="{DC1BE5F0-333E-18A5-6470-0A7842CFA7B5}"/>
              </a:ext>
            </a:extLst>
          </p:cNvPr>
          <p:cNvSpPr txBox="1"/>
          <p:nvPr/>
        </p:nvSpPr>
        <p:spPr>
          <a:xfrm>
            <a:off x="7032104" y="255087"/>
            <a:ext cx="5015879" cy="400110"/>
          </a:xfrm>
          <a:prstGeom prst="rect">
            <a:avLst/>
          </a:prstGeom>
          <a:solidFill>
            <a:schemeClr val="accent5">
              <a:lumMod val="20000"/>
              <a:lumOff val="80000"/>
            </a:schemeClr>
          </a:solidFill>
        </p:spPr>
        <p:txBody>
          <a:bodyPr wrap="square">
            <a:spAutoFit/>
          </a:bodyPr>
          <a:lstStyle/>
          <a:p>
            <a:r>
              <a:rPr lang="en-IN" sz="2000" dirty="0"/>
              <a:t>(UNION ALL, EXCEPT ALL, INTERSECT ALL)</a:t>
            </a:r>
          </a:p>
        </p:txBody>
      </p:sp>
    </p:spTree>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407368"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3863752"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6" name="TextBox 5">
            <a:extLst>
              <a:ext uri="{FF2B5EF4-FFF2-40B4-BE49-F238E27FC236}">
                <a16:creationId xmlns:a16="http://schemas.microsoft.com/office/drawing/2014/main" id="{19715690-C838-40FB-9DB7-5A8D56AB9BA3}"/>
              </a:ext>
            </a:extLst>
          </p:cNvPr>
          <p:cNvSpPr txBox="1"/>
          <p:nvPr/>
        </p:nvSpPr>
        <p:spPr>
          <a:xfrm>
            <a:off x="407368" y="2276872"/>
            <a:ext cx="11521280"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MINUS</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Tree>
    <p:extLst>
      <p:ext uri="{BB962C8B-B14F-4D97-AF65-F5344CB8AC3E}">
        <p14:creationId xmlns:p14="http://schemas.microsoft.com/office/powerpoint/2010/main" val="326576882"/>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85146" y="4215859"/>
            <a:ext cx="11815510" cy="2400657"/>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dirty="0">
                <a:solidFill>
                  <a:srgbClr val="669900"/>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m  </a:t>
            </a:r>
            <a:r>
              <a:rPr lang="en-IN" dirty="0">
                <a:solidFill>
                  <a:srgbClr val="0077AA"/>
                </a:solidFill>
                <a:latin typeface="Liberation Mono"/>
              </a:rPr>
              <a:t>WHERE</a:t>
            </a:r>
            <a:r>
              <a:rPr lang="en-IN" dirty="0">
                <a:latin typeface="Liberation Mono"/>
                <a:cs typeface="Arial" panose="020B0604020202020204" pitchFamily="34" charset="0"/>
              </a:rPr>
              <a:t> m.deptno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f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'F'</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m  </a:t>
            </a:r>
            <a:r>
              <a:rPr lang="en-IN" dirty="0">
                <a:solidFill>
                  <a:srgbClr val="0077AA"/>
                </a:solidFill>
                <a:latin typeface="Liberation Mono"/>
              </a:rPr>
              <a:t>WHERE</a:t>
            </a:r>
            <a:r>
              <a:rPr lang="en-IN" dirty="0">
                <a:latin typeface="Liberation Mono"/>
                <a:cs typeface="Arial" panose="020B0604020202020204" pitchFamily="34" charset="0"/>
              </a:rPr>
              <a:t> m.deptno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f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D40451BB-205D-44F8-AF81-31A7ACDF308C}"/>
              </a:ext>
            </a:extLst>
          </p:cNvPr>
          <p:cNvSpPr/>
          <p:nvPr/>
        </p:nvSpPr>
        <p:spPr>
          <a:xfrm>
            <a:off x="191344" y="2307064"/>
            <a:ext cx="1181551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140713"/>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999999"/>
                </a:solidFill>
                <a:latin typeface="Liberation Mono"/>
                <a:cs typeface="Arial" panose="020B0604020202020204" pitchFamily="34" charset="0"/>
              </a:rPr>
              <a:t>]</a:t>
            </a:r>
            <a:endParaRPr lang="en-IN" sz="2000" dirty="0">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476672"/>
            <a:ext cx="1326004" cy="523220"/>
          </a:xfrm>
          <a:prstGeom prst="rect">
            <a:avLst/>
          </a:prstGeom>
        </p:spPr>
        <p:txBody>
          <a:bodyPr wrap="squar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solidFill>
                  <a:schemeClr val="bg1">
                    <a:lumMod val="65000"/>
                  </a:schemeClr>
                </a:solidFill>
                <a:latin typeface="Liberation Mono"/>
                <a:cs typeface="Arial" panose="020B0604020202020204" pitchFamily="34" charset="0"/>
              </a:rPr>
              <a:t>)</a:t>
            </a:r>
            <a:r>
              <a:rPr lang="en-US" dirty="0">
                <a:latin typeface="Liberation Mono"/>
              </a:rPr>
              <a:t> R1, duplicate.</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duplicate</a:t>
            </a:r>
            <a:r>
              <a:rPr lang="en-US" dirty="0">
                <a:solidFill>
                  <a:schemeClr val="bg1">
                    <a:lumMod val="65000"/>
                  </a:schemeClr>
                </a:solidFill>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31" name="Rectangle 30">
            <a:extLst>
              <a:ext uri="{FF2B5EF4-FFF2-40B4-BE49-F238E27FC236}">
                <a16:creationId xmlns:a16="http://schemas.microsoft.com/office/drawing/2014/main" id="{B3B33C9F-E072-4204-BB99-E400222837A5}"/>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3"/>
          <a:stretch>
            <a:fillRect/>
          </a:stretch>
        </p:blipFill>
        <p:spPr>
          <a:xfrm>
            <a:off x="6269514" y="5157192"/>
            <a:ext cx="2392274" cy="1316915"/>
          </a:xfrm>
          <a:prstGeom prst="rect">
            <a:avLst/>
          </a:prstGeom>
        </p:spPr>
      </p:pic>
      <p:grpSp>
        <p:nvGrpSpPr>
          <p:cNvPr id="12" name="Group 11">
            <a:extLst>
              <a:ext uri="{FF2B5EF4-FFF2-40B4-BE49-F238E27FC236}">
                <a16:creationId xmlns:a16="http://schemas.microsoft.com/office/drawing/2014/main" id="{2BF090FD-6F6C-324C-5338-3C337378A301}"/>
              </a:ext>
            </a:extLst>
          </p:cNvPr>
          <p:cNvGrpSpPr/>
          <p:nvPr/>
        </p:nvGrpSpPr>
        <p:grpSpPr>
          <a:xfrm>
            <a:off x="97259" y="529362"/>
            <a:ext cx="8111072" cy="1864930"/>
            <a:chOff x="97259" y="529362"/>
            <a:chExt cx="8111072" cy="1864930"/>
          </a:xfrm>
        </p:grpSpPr>
        <p:sp>
          <p:nvSpPr>
            <p:cNvPr id="25" name="Rectangle 24">
              <a:extLst>
                <a:ext uri="{FF2B5EF4-FFF2-40B4-BE49-F238E27FC236}">
                  <a16:creationId xmlns:a16="http://schemas.microsoft.com/office/drawing/2014/main" id="{3503CE00-4AED-4386-8B1F-1FD676E62513}"/>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9" name="Picture 8">
              <a:extLst>
                <a:ext uri="{FF2B5EF4-FFF2-40B4-BE49-F238E27FC236}">
                  <a16:creationId xmlns:a16="http://schemas.microsoft.com/office/drawing/2014/main" id="{5F033CB7-C003-7C64-2CB7-F6F64DC24526}"/>
                </a:ext>
              </a:extLst>
            </p:cNvPr>
            <p:cNvPicPr>
              <a:picLocks noChangeAspect="1"/>
            </p:cNvPicPr>
            <p:nvPr/>
          </p:nvPicPr>
          <p:blipFill>
            <a:blip r:embed="rId4"/>
            <a:stretch>
              <a:fillRect/>
            </a:stretch>
          </p:blipFill>
          <p:spPr>
            <a:xfrm>
              <a:off x="97259" y="1040667"/>
              <a:ext cx="3877953" cy="1353625"/>
            </a:xfrm>
            <a:prstGeom prst="rect">
              <a:avLst/>
            </a:prstGeom>
          </p:spPr>
        </p:pic>
        <p:pic>
          <p:nvPicPr>
            <p:cNvPr id="11" name="Picture 10">
              <a:extLst>
                <a:ext uri="{FF2B5EF4-FFF2-40B4-BE49-F238E27FC236}">
                  <a16:creationId xmlns:a16="http://schemas.microsoft.com/office/drawing/2014/main" id="{9876D4B5-AD1F-7A35-466A-F6418B3DB8F7}"/>
                </a:ext>
              </a:extLst>
            </p:cNvPr>
            <p:cNvPicPr>
              <a:picLocks noChangeAspect="1"/>
            </p:cNvPicPr>
            <p:nvPr/>
          </p:nvPicPr>
          <p:blipFill>
            <a:blip r:embed="rId5"/>
            <a:stretch>
              <a:fillRect/>
            </a:stretch>
          </p:blipFill>
          <p:spPr>
            <a:xfrm>
              <a:off x="4477034" y="1040667"/>
              <a:ext cx="3731297" cy="1353625"/>
            </a:xfrm>
            <a:prstGeom prst="rect">
              <a:avLst/>
            </a:prstGeom>
          </p:spPr>
        </p:pic>
      </p:grpSp>
      <p:pic>
        <p:nvPicPr>
          <p:cNvPr id="15" name="Picture 14">
            <a:extLst>
              <a:ext uri="{FF2B5EF4-FFF2-40B4-BE49-F238E27FC236}">
                <a16:creationId xmlns:a16="http://schemas.microsoft.com/office/drawing/2014/main" id="{36E0A25C-1127-29D5-E914-BDE582D8B3B1}"/>
              </a:ext>
            </a:extLst>
          </p:cNvPr>
          <p:cNvPicPr>
            <a:picLocks noChangeAspect="1"/>
          </p:cNvPicPr>
          <p:nvPr/>
        </p:nvPicPr>
        <p:blipFill>
          <a:blip r:embed="rId6"/>
          <a:stretch>
            <a:fillRect/>
          </a:stretch>
        </p:blipFill>
        <p:spPr>
          <a:xfrm>
            <a:off x="8444010" y="1040667"/>
            <a:ext cx="3412629" cy="964439"/>
          </a:xfrm>
          <a:prstGeom prst="rect">
            <a:avLst/>
          </a:prstGeom>
        </p:spPr>
      </p:pic>
      <p:sp>
        <p:nvSpPr>
          <p:cNvPr id="6" name="Rectangle 5">
            <a:extLst>
              <a:ext uri="{FF2B5EF4-FFF2-40B4-BE49-F238E27FC236}">
                <a16:creationId xmlns:a16="http://schemas.microsoft.com/office/drawing/2014/main" id="{529B3CA9-BE34-069E-2910-A4C210F45BA8}"/>
              </a:ext>
            </a:extLst>
          </p:cNvPr>
          <p:cNvSpPr/>
          <p:nvPr/>
        </p:nvSpPr>
        <p:spPr>
          <a:xfrm>
            <a:off x="210300" y="429309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Tree>
    <p:extLst>
      <p:ext uri="{BB962C8B-B14F-4D97-AF65-F5344CB8AC3E}">
        <p14:creationId xmlns:p14="http://schemas.microsoft.com/office/powerpoint/2010/main" val="3399317966"/>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2"/>
          <a:stretch>
            <a:fillRect/>
          </a:stretch>
        </p:blipFill>
        <p:spPr>
          <a:xfrm>
            <a:off x="6269514" y="5144486"/>
            <a:ext cx="2394000" cy="1340640"/>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191344" y="6084004"/>
            <a:ext cx="577748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p:txBody>
      </p:sp>
      <p:grpSp>
        <p:nvGrpSpPr>
          <p:cNvPr id="3" name="Group 2">
            <a:extLst>
              <a:ext uri="{FF2B5EF4-FFF2-40B4-BE49-F238E27FC236}">
                <a16:creationId xmlns:a16="http://schemas.microsoft.com/office/drawing/2014/main" id="{D211B238-640F-84C4-4574-6AE7C082DB65}"/>
              </a:ext>
            </a:extLst>
          </p:cNvPr>
          <p:cNvGrpSpPr/>
          <p:nvPr/>
        </p:nvGrpSpPr>
        <p:grpSpPr>
          <a:xfrm>
            <a:off x="97259" y="529362"/>
            <a:ext cx="8111072" cy="1864930"/>
            <a:chOff x="97259" y="529362"/>
            <a:chExt cx="8111072" cy="1864930"/>
          </a:xfrm>
        </p:grpSpPr>
        <p:sp>
          <p:nvSpPr>
            <p:cNvPr id="5" name="Rectangle 4">
              <a:extLst>
                <a:ext uri="{FF2B5EF4-FFF2-40B4-BE49-F238E27FC236}">
                  <a16:creationId xmlns:a16="http://schemas.microsoft.com/office/drawing/2014/main" id="{43BF21F1-1E8C-2966-8318-29F52ED22D50}"/>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4AAACD1E-667C-B5B8-46EC-EDBF3A2ADD55}"/>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3676FB99-7B95-70E7-28B6-DADB532E662B}"/>
                </a:ext>
              </a:extLst>
            </p:cNvPr>
            <p:cNvPicPr>
              <a:picLocks noChangeAspect="1"/>
            </p:cNvPicPr>
            <p:nvPr/>
          </p:nvPicPr>
          <p:blipFill>
            <a:blip r:embed="rId3"/>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744F6450-8658-DFC9-1427-76C9242E56BA}"/>
                </a:ext>
              </a:extLst>
            </p:cNvPr>
            <p:cNvPicPr>
              <a:picLocks noChangeAspect="1"/>
            </p:cNvPicPr>
            <p:nvPr/>
          </p:nvPicPr>
          <p:blipFill>
            <a:blip r:embed="rId4"/>
            <a:stretch>
              <a:fillRect/>
            </a:stretch>
          </p:blipFill>
          <p:spPr>
            <a:xfrm>
              <a:off x="4477034" y="1040667"/>
              <a:ext cx="3731297" cy="1353625"/>
            </a:xfrm>
            <a:prstGeom prst="rect">
              <a:avLst/>
            </a:prstGeom>
          </p:spPr>
        </p:pic>
      </p:grpSp>
      <p:pic>
        <p:nvPicPr>
          <p:cNvPr id="17" name="Picture 16">
            <a:extLst>
              <a:ext uri="{FF2B5EF4-FFF2-40B4-BE49-F238E27FC236}">
                <a16:creationId xmlns:a16="http://schemas.microsoft.com/office/drawing/2014/main" id="{CCDD0354-6774-FEF7-AB59-EEC272FF6622}"/>
              </a:ext>
            </a:extLst>
          </p:cNvPr>
          <p:cNvPicPr>
            <a:picLocks noChangeAspect="1"/>
          </p:cNvPicPr>
          <p:nvPr/>
        </p:nvPicPr>
        <p:blipFill>
          <a:blip r:embed="rId5"/>
          <a:stretch>
            <a:fillRect/>
          </a:stretch>
        </p:blipFill>
        <p:spPr>
          <a:xfrm>
            <a:off x="8468730" y="988712"/>
            <a:ext cx="3431227" cy="2167664"/>
          </a:xfrm>
          <a:prstGeom prst="rect">
            <a:avLst/>
          </a:prstGeom>
        </p:spPr>
      </p:pic>
      <p:sp>
        <p:nvSpPr>
          <p:cNvPr id="20" name="Rectangle 19">
            <a:extLst>
              <a:ext uri="{FF2B5EF4-FFF2-40B4-BE49-F238E27FC236}">
                <a16:creationId xmlns:a16="http://schemas.microsoft.com/office/drawing/2014/main" id="{8F451CE5-BAF2-3F24-96FD-74E44DD22A00}"/>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0" name="Rectangle 9">
            <a:extLst>
              <a:ext uri="{FF2B5EF4-FFF2-40B4-BE49-F238E27FC236}">
                <a16:creationId xmlns:a16="http://schemas.microsoft.com/office/drawing/2014/main" id="{CA359E46-9309-76B2-6BA9-01F4FFD85545}"/>
              </a:ext>
            </a:extLst>
          </p:cNvPr>
          <p:cNvSpPr/>
          <p:nvPr/>
        </p:nvSpPr>
        <p:spPr>
          <a:xfrm>
            <a:off x="210300" y="429309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Tree>
    <p:extLst>
      <p:ext uri="{BB962C8B-B14F-4D97-AF65-F5344CB8AC3E}">
        <p14:creationId xmlns:p14="http://schemas.microsoft.com/office/powerpoint/2010/main" val="1333351723"/>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 / intersect all</a:t>
            </a:r>
            <a:endParaRPr lang="en-IN" sz="3200" i="1" dirty="0">
              <a:solidFill>
                <a:srgbClr val="FF9900"/>
              </a:solidFill>
              <a:latin typeface="Arial" pitchFamily="34" charset="0"/>
              <a:cs typeface="Arial" pitchFamily="34" charset="0"/>
            </a:endParaRPr>
          </a:p>
        </p:txBody>
      </p:sp>
      <p:sp>
        <p:nvSpPr>
          <p:cNvPr id="5" name="Rectangle 4"/>
          <p:cNvSpPr/>
          <p:nvPr/>
        </p:nvSpPr>
        <p:spPr>
          <a:xfrm>
            <a:off x="165489" y="3105834"/>
            <a:ext cx="7920880" cy="646331"/>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20" name="Rectangle 19">
            <a:extLst>
              <a:ext uri="{FF2B5EF4-FFF2-40B4-BE49-F238E27FC236}">
                <a16:creationId xmlns:a16="http://schemas.microsoft.com/office/drawing/2014/main" id="{A766395A-B674-FDAD-D49E-7E0338DAA45E}"/>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1" name="Rectangle 20">
            <a:extLst>
              <a:ext uri="{FF2B5EF4-FFF2-40B4-BE49-F238E27FC236}">
                <a16:creationId xmlns:a16="http://schemas.microsoft.com/office/drawing/2014/main" id="{06072CB5-068B-A1A4-6E1E-119257D2A16F}"/>
              </a:ext>
            </a:extLst>
          </p:cNvPr>
          <p:cNvSpPr/>
          <p:nvPr/>
        </p:nvSpPr>
        <p:spPr>
          <a:xfrm>
            <a:off x="210300" y="5406896"/>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6B2BED57-A69C-FCA1-9114-B468DF097AF9}"/>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C14EFF57-5BF3-7C68-1E89-49DEF52D9F82}"/>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5DDDD0F7-7793-2E8C-BA5F-A60FB196656E}"/>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7" name="Picture 6">
              <a:extLst>
                <a:ext uri="{FF2B5EF4-FFF2-40B4-BE49-F238E27FC236}">
                  <a16:creationId xmlns:a16="http://schemas.microsoft.com/office/drawing/2014/main" id="{A05AD309-DDD1-EA97-86C2-1D3C31916382}"/>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8" name="Picture 7">
              <a:extLst>
                <a:ext uri="{FF2B5EF4-FFF2-40B4-BE49-F238E27FC236}">
                  <a16:creationId xmlns:a16="http://schemas.microsoft.com/office/drawing/2014/main" id="{303E218D-2DA6-4C0D-3374-0B237A0CFC99}"/>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F91CE814-92C3-1E98-D870-11578D015CDB}"/>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9" name="Picture 18">
            <a:extLst>
              <a:ext uri="{FF2B5EF4-FFF2-40B4-BE49-F238E27FC236}">
                <a16:creationId xmlns:a16="http://schemas.microsoft.com/office/drawing/2014/main" id="{0D6B5439-D711-B7B0-71FD-82FA67B5DD20}"/>
              </a:ext>
            </a:extLst>
          </p:cNvPr>
          <p:cNvPicPr>
            <a:picLocks noChangeAspect="1"/>
          </p:cNvPicPr>
          <p:nvPr/>
        </p:nvPicPr>
        <p:blipFill>
          <a:blip r:embed="rId4"/>
          <a:stretch>
            <a:fillRect/>
          </a:stretch>
        </p:blipFill>
        <p:spPr>
          <a:xfrm>
            <a:off x="8468729" y="1040666"/>
            <a:ext cx="3598615" cy="584775"/>
          </a:xfrm>
          <a:prstGeom prst="rect">
            <a:avLst/>
          </a:prstGeom>
        </p:spPr>
      </p:pic>
      <p:pic>
        <p:nvPicPr>
          <p:cNvPr id="23" name="Picture 22">
            <a:extLst>
              <a:ext uri="{FF2B5EF4-FFF2-40B4-BE49-F238E27FC236}">
                <a16:creationId xmlns:a16="http://schemas.microsoft.com/office/drawing/2014/main" id="{7FAFC7A6-CD35-21EF-2257-10AA6081AF43}"/>
              </a:ext>
            </a:extLst>
          </p:cNvPr>
          <p:cNvPicPr>
            <a:picLocks noChangeAspect="1"/>
          </p:cNvPicPr>
          <p:nvPr/>
        </p:nvPicPr>
        <p:blipFill>
          <a:blip r:embed="rId5"/>
          <a:stretch>
            <a:fillRect/>
          </a:stretch>
        </p:blipFill>
        <p:spPr>
          <a:xfrm>
            <a:off x="8468729" y="2515908"/>
            <a:ext cx="3535376" cy="771965"/>
          </a:xfrm>
          <a:prstGeom prst="rect">
            <a:avLst/>
          </a:prstGeom>
        </p:spPr>
      </p:pic>
      <p:sp>
        <p:nvSpPr>
          <p:cNvPr id="9" name="Rectangle 8">
            <a:extLst>
              <a:ext uri="{FF2B5EF4-FFF2-40B4-BE49-F238E27FC236}">
                <a16:creationId xmlns:a16="http://schemas.microsoft.com/office/drawing/2014/main" id="{8EDCA400-6110-DE31-282B-B281145F32FA}"/>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Tree>
    <p:extLst>
      <p:ext uri="{BB962C8B-B14F-4D97-AF65-F5344CB8AC3E}">
        <p14:creationId xmlns:p14="http://schemas.microsoft.com/office/powerpoint/2010/main" val="260438917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UPDATE can violate.</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041091058"/>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96688" y="3"/>
            <a:ext cx="1076409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 / except</a:t>
            </a:r>
            <a:r>
              <a:rPr lang="en-IN" sz="3200" i="1" dirty="0">
                <a:solidFill>
                  <a:srgbClr val="FF9900"/>
                </a:solidFill>
                <a:latin typeface="Arial" pitchFamily="34" charset="0"/>
                <a:cs typeface="Arial" pitchFamily="34" charset="0"/>
              </a:rPr>
              <a:t> all</a:t>
            </a:r>
          </a:p>
        </p:txBody>
      </p:sp>
      <p:sp>
        <p:nvSpPr>
          <p:cNvPr id="15" name="Rectangle 14">
            <a:extLst>
              <a:ext uri="{FF2B5EF4-FFF2-40B4-BE49-F238E27FC236}">
                <a16:creationId xmlns:a16="http://schemas.microsoft.com/office/drawing/2014/main" id="{3FF3DFBA-41F0-4568-AF49-A40D46AFB10F}"/>
              </a:ext>
            </a:extLst>
          </p:cNvPr>
          <p:cNvSpPr/>
          <p:nvPr/>
        </p:nvSpPr>
        <p:spPr>
          <a:xfrm>
            <a:off x="119336" y="5345921"/>
            <a:ext cx="1188132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5F59BA49-05D1-C1BF-F1D5-8FBD481AAD92}"/>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D4FE6E7A-AD72-FF9D-4097-38735D14C5CD}"/>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7" name="Rectangle 6">
              <a:extLst>
                <a:ext uri="{FF2B5EF4-FFF2-40B4-BE49-F238E27FC236}">
                  <a16:creationId xmlns:a16="http://schemas.microsoft.com/office/drawing/2014/main" id="{F41D2A1C-D938-6676-F7E5-2956800F9D87}"/>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81999ECD-D83B-E6FF-9A28-EC808E2276BE}"/>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E24FA513-81AC-6AD3-AB18-37C922343B45}"/>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6" name="Rectangle 5">
            <a:extLst>
              <a:ext uri="{FF2B5EF4-FFF2-40B4-BE49-F238E27FC236}">
                <a16:creationId xmlns:a16="http://schemas.microsoft.com/office/drawing/2014/main" id="{809DE071-4A24-DE5A-89C0-EE8E7D09CC1D}"/>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10" name="Rectangle 9">
            <a:extLst>
              <a:ext uri="{FF2B5EF4-FFF2-40B4-BE49-F238E27FC236}">
                <a16:creationId xmlns:a16="http://schemas.microsoft.com/office/drawing/2014/main" id="{E98032CC-E1E8-68E1-B70E-CEC08A17C2CD}"/>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1" name="Rectangle 10">
            <a:extLst>
              <a:ext uri="{FF2B5EF4-FFF2-40B4-BE49-F238E27FC236}">
                <a16:creationId xmlns:a16="http://schemas.microsoft.com/office/drawing/2014/main" id="{DB3730CE-6ECE-F370-F8D7-23C774E286DD}"/>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6" name="Picture 15">
            <a:extLst>
              <a:ext uri="{FF2B5EF4-FFF2-40B4-BE49-F238E27FC236}">
                <a16:creationId xmlns:a16="http://schemas.microsoft.com/office/drawing/2014/main" id="{38F9AE6B-0D8B-4D53-2F44-813B8731C3E5}"/>
              </a:ext>
            </a:extLst>
          </p:cNvPr>
          <p:cNvPicPr>
            <a:picLocks noChangeAspect="1"/>
          </p:cNvPicPr>
          <p:nvPr/>
        </p:nvPicPr>
        <p:blipFill>
          <a:blip r:embed="rId4"/>
          <a:stretch>
            <a:fillRect/>
          </a:stretch>
        </p:blipFill>
        <p:spPr>
          <a:xfrm>
            <a:off x="8468729" y="1040666"/>
            <a:ext cx="3425465" cy="584775"/>
          </a:xfrm>
          <a:prstGeom prst="rect">
            <a:avLst/>
          </a:prstGeom>
        </p:spPr>
      </p:pic>
      <p:pic>
        <p:nvPicPr>
          <p:cNvPr id="20" name="Picture 19">
            <a:extLst>
              <a:ext uri="{FF2B5EF4-FFF2-40B4-BE49-F238E27FC236}">
                <a16:creationId xmlns:a16="http://schemas.microsoft.com/office/drawing/2014/main" id="{8508D325-43D0-ABFE-1A7E-162FCC87DADF}"/>
              </a:ext>
            </a:extLst>
          </p:cNvPr>
          <p:cNvPicPr>
            <a:picLocks noChangeAspect="1"/>
          </p:cNvPicPr>
          <p:nvPr/>
        </p:nvPicPr>
        <p:blipFill>
          <a:blip r:embed="rId5"/>
          <a:stretch>
            <a:fillRect/>
          </a:stretch>
        </p:blipFill>
        <p:spPr>
          <a:xfrm>
            <a:off x="8468728" y="2576555"/>
            <a:ext cx="3425465" cy="666750"/>
          </a:xfrm>
          <a:prstGeom prst="rect">
            <a:avLst/>
          </a:prstGeom>
        </p:spPr>
      </p:pic>
      <p:sp>
        <p:nvSpPr>
          <p:cNvPr id="13" name="Rectangle 12">
            <a:extLst>
              <a:ext uri="{FF2B5EF4-FFF2-40B4-BE49-F238E27FC236}">
                <a16:creationId xmlns:a16="http://schemas.microsoft.com/office/drawing/2014/main" id="{1FC49174-787E-C4FE-7F3D-CD3BF56F03FE}"/>
              </a:ext>
            </a:extLst>
          </p:cNvPr>
          <p:cNvSpPr/>
          <p:nvPr/>
        </p:nvSpPr>
        <p:spPr>
          <a:xfrm>
            <a:off x="165489" y="3105834"/>
            <a:ext cx="7920880" cy="646331"/>
          </a:xfrm>
          <a:prstGeom prst="rect">
            <a:avLst/>
          </a:prstGeom>
          <a:solidFill>
            <a:schemeClr val="accent5">
              <a:lumMod val="20000"/>
              <a:lumOff val="80000"/>
            </a:schemeClr>
          </a:solidFill>
        </p:spPr>
        <p:txBody>
          <a:bodyPr wrap="square">
            <a:spAutoFit/>
          </a:bodyPr>
          <a:lstStyle/>
          <a:p>
            <a:r>
              <a:rPr lang="en-US" b="0" i="0" dirty="0">
                <a:solidFill>
                  <a:srgbClr val="000000"/>
                </a:solidFill>
                <a:effectLst/>
                <a:latin typeface="Arial" panose="020B0604020202020204" pitchFamily="34" charset="0"/>
                <a:cs typeface="Arial" panose="020B0604020202020204" pitchFamily="34" charset="0"/>
              </a:rPr>
              <a:t>An EXCEPT returns rows from first dataset, which are not available in the second dataset.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62720262"/>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EXCEPT , 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9840"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everything from 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p>
        </p:txBody>
      </p:sp>
      <p:sp>
        <p:nvSpPr>
          <p:cNvPr id="5" name="TextBox 4">
            <a:extLst>
              <a:ext uri="{FF2B5EF4-FFF2-40B4-BE49-F238E27FC236}">
                <a16:creationId xmlns:a16="http://schemas.microsoft.com/office/drawing/2014/main" id="{4E395F36-72A8-4C1C-AA61-8A4BAB3DF1C7}"/>
              </a:ext>
            </a:extLst>
          </p:cNvPr>
          <p:cNvSpPr txBox="1"/>
          <p:nvPr/>
        </p:nvSpPr>
        <p:spPr>
          <a:xfrm>
            <a:off x="0"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everything  from newbooks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sp>
        <p:nvSpPr>
          <p:cNvPr id="2" name="Rectangle 1">
            <a:extLst>
              <a:ext uri="{FF2B5EF4-FFF2-40B4-BE49-F238E27FC236}">
                <a16:creationId xmlns:a16="http://schemas.microsoft.com/office/drawing/2014/main" id="{E5110886-A64A-5786-D5C6-1F703715C39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dirty="0">
                <a:solidFill>
                  <a:srgbClr val="0077AA"/>
                </a:solidFill>
                <a:latin typeface="Liberation Mono"/>
              </a:rPr>
              <a:t> [AS] SELECT * FROM </a:t>
            </a:r>
            <a:r>
              <a:rPr lang="en-IN" sz="2000" dirty="0">
                <a:latin typeface="Liberation Mono"/>
              </a:rPr>
              <a:t>orig_tbl;</a:t>
            </a:r>
            <a:endParaRPr lang="en-US" sz="2000" dirty="0">
              <a:latin typeface="Liberation Mono"/>
            </a:endParaRPr>
          </a:p>
        </p:txBody>
      </p:sp>
      <p:sp>
        <p:nvSpPr>
          <p:cNvPr id="8" name="Rectangle 7"/>
          <p:cNvSpPr/>
          <p:nvPr/>
        </p:nvSpPr>
        <p:spPr>
          <a:xfrm>
            <a:off x="407368" y="3147933"/>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146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335360" y="980728"/>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75696"/>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7464152" y="32229"/>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
        <p:nvSpPr>
          <p:cNvPr id="9" name="TextBox 8">
            <a:extLst>
              <a:ext uri="{FF2B5EF4-FFF2-40B4-BE49-F238E27FC236}">
                <a16:creationId xmlns:a16="http://schemas.microsoft.com/office/drawing/2014/main" id="{01EF03BE-07E8-C0D0-AEC5-A97AC72145DA}"/>
              </a:ext>
            </a:extLst>
          </p:cNvPr>
          <p:cNvSpPr txBox="1"/>
          <p:nvPr/>
        </p:nvSpPr>
        <p:spPr>
          <a:xfrm>
            <a:off x="263352" y="3140968"/>
            <a:ext cx="11593288" cy="360098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is automatically locked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ROW LOCKING IS AUTOMATIC IN MYSQL AND ORACLE.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becomes READ ONLY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from that table; they will view the old data before your changes.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rows into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"other" rows of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No other user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your locked row, till you have issued a Rollback or Commit.</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To lock the rows manually you require SELECT statement with a FOR UPDATE clause.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1" dirty="0">
                <a:latin typeface="Arial" panose="020B0604020202020204" pitchFamily="34" charset="0"/>
                <a:cs typeface="Arial" panose="020B0604020202020204" pitchFamily="34" charset="0"/>
              </a:rPr>
              <a:t>LOCKS ARE AUTOMATICALLY RELEASED WHEN YOU ROLLBACK OR COMMIT.</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rgbClr val="0077AA"/>
                </a:solidFill>
                <a:latin typeface="Liberation Mono"/>
              </a:rPr>
              <a:t>= </a:t>
            </a:r>
            <a:r>
              <a:rPr lang="en-IN" sz="2000" dirty="0">
                <a:latin typeface="Liberation Mono"/>
              </a:rPr>
              <a:t>{ expr1 | DEFAULT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col_name2 </a:t>
            </a:r>
            <a:r>
              <a:rPr lang="en-IN" sz="2000" dirty="0">
                <a:solidFill>
                  <a:srgbClr val="0077AA"/>
                </a:solidFill>
                <a:latin typeface="Liberation Mono"/>
              </a:rPr>
              <a:t>= </a:t>
            </a:r>
            <a:r>
              <a:rPr lang="en-IN" sz="2000" dirty="0">
                <a:latin typeface="Liberation Mono"/>
              </a:rPr>
              <a:t>{ expr2 | DEFAULT } </a:t>
            </a:r>
            <a:r>
              <a:rPr lang="en-IN" sz="2000" dirty="0">
                <a:solidFill>
                  <a:srgbClr val="0077AA"/>
                </a:solidFill>
                <a:latin typeface="Liberation Mono"/>
              </a:rPr>
              <a:t>]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solidFill>
                  <a:schemeClr val="bg1">
                    <a:lumMod val="50000"/>
                  </a:schemeClr>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r>
              <a:rPr lang="en-IN" dirty="0">
                <a:solidFill>
                  <a:schemeClr val="bg1">
                    <a:lumMod val="50000"/>
                  </a:schemeClr>
                </a:solidFill>
                <a:latin typeface="Liberation Mono"/>
              </a:rPr>
              <a:t>)</a:t>
            </a:r>
            <a:r>
              <a:rPr lang="en-IN" dirty="0">
                <a:latin typeface="Liberation Mono"/>
              </a:rPr>
              <a:t>;</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votes.candidateID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votes.candidateID</a:t>
            </a:r>
            <a:r>
              <a:rPr lang="en-US" dirty="0">
                <a:solidFill>
                  <a:schemeClr val="bg1">
                    <a:lumMod val="50000"/>
                  </a:schemeClr>
                </a:solidFill>
                <a:latin typeface="Liberation Mono"/>
              </a:rPr>
              <a:t>)</a:t>
            </a:r>
            <a:r>
              <a:rPr lang="en-US" dirty="0">
                <a:latin typeface="Liberation Mono"/>
              </a:rPr>
              <a:t>;</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p>
          <a:p>
            <a:r>
              <a:rPr lang="en-IN" sz="2000" dirty="0">
                <a:solidFill>
                  <a:srgbClr val="0077AA"/>
                </a:solidFill>
                <a:latin typeface="Liberation Mono"/>
              </a:rPr>
              <a:t>COMMIT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SAVEPOINT</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 </a:t>
            </a:r>
            <a:r>
              <a:rPr lang="en-IN" sz="2000" dirty="0">
                <a:solidFill>
                  <a:srgbClr val="990055"/>
                </a:solidFill>
                <a:latin typeface="Liberation Mono"/>
              </a:rPr>
              <a:t>1</a:t>
            </a:r>
            <a:r>
              <a:rPr lang="en-IN" sz="2000" dirty="0">
                <a:solidFill>
                  <a:schemeClr val="bg1">
                    <a:lumMod val="65000"/>
                  </a:schemeClr>
                </a:solidFill>
                <a:latin typeface="Liberation Mono"/>
              </a:rPr>
              <a:t>}</a:t>
            </a:r>
            <a:endParaRPr lang="en-US" sz="2000" dirty="0">
              <a:solidFill>
                <a:schemeClr val="bg1">
                  <a:lumMod val="65000"/>
                </a:schemeClr>
              </a:solidFill>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solidFill>
                  <a:schemeClr val="bg1">
                    <a:lumMod val="65000"/>
                  </a:schemeClr>
                </a:solidFill>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3707465087"/>
      </p:ext>
    </p:extLst>
  </p:cSld>
  <p:clrMapOvr>
    <a:masterClrMapping/>
  </p:clrMapOvr>
  <p:transition/>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623392" y="220486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55FD76A5-EDE8-F04C-B8C6-06833B6B75E7}"/>
              </a:ext>
            </a:extLst>
          </p:cNvPr>
          <p:cNvSpPr/>
          <p:nvPr/>
        </p:nvSpPr>
        <p:spPr>
          <a:xfrm>
            <a:off x="622598" y="941044"/>
            <a:ext cx="1130525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Sets a shared mode lock on any rows that are read. Other sessions can read the rows, but cannot modify them until your transaction commits. If any of these rows were changed by another transaction that has not yet committed, your query waits until that transaction ends and then uses the latest values.</a:t>
            </a:r>
          </a:p>
        </p:txBody>
      </p:sp>
    </p:spTree>
    <p:extLst>
      <p:ext uri="{BB962C8B-B14F-4D97-AF65-F5344CB8AC3E}">
        <p14:creationId xmlns:p14="http://schemas.microsoft.com/office/powerpoint/2010/main" val="3323614553"/>
      </p:ext>
    </p:extLst>
  </p:cSld>
  <p:clrMapOvr>
    <a:masterClrMapping/>
  </p:clrMapOvr>
  <p:transition/>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9956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5661248"/>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510763801"/>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in SQL as a logical subset of data from one or more tables. Views are used to restrict data access. 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7104112" cy="3473047"/>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901131"/>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116632"/>
            <a:ext cx="11089232" cy="2739211"/>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a:t>
            </a:r>
            <a:r>
              <a:rPr lang="en-US" b="1" dirty="0">
                <a:solidFill>
                  <a:schemeClr val="tx1">
                    <a:lumMod val="85000"/>
                    <a:lumOff val="15000"/>
                  </a:schemeClr>
                </a:solidFill>
                <a:latin typeface="Arial" panose="020B0604020202020204" pitchFamily="34" charset="0"/>
                <a:cs typeface="Arial" panose="020B0604020202020204" pitchFamily="34" charset="0"/>
              </a:rPr>
              <a:t>virtual/derived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View names may appear in a query in any place where a relation name may appear.</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have max 64 char (view name).</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89240"/>
            <a:ext cx="11366619" cy="1169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4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(structure) is not permanently stored as part of the database.</a:t>
            </a:r>
          </a:p>
        </p:txBody>
      </p:sp>
      <p:sp>
        <p:nvSpPr>
          <p:cNvPr id="3" name="TextBox 2">
            <a:extLst>
              <a:ext uri="{FF2B5EF4-FFF2-40B4-BE49-F238E27FC236}">
                <a16:creationId xmlns:a16="http://schemas.microsoft.com/office/drawing/2014/main" id="{3CF779B6-65C4-697F-25A3-0CB7A198E6A3}"/>
              </a:ext>
            </a:extLst>
          </p:cNvPr>
          <p:cNvSpPr txBox="1"/>
          <p:nvPr/>
        </p:nvSpPr>
        <p:spPr>
          <a:xfrm>
            <a:off x="7680176" y="5190193"/>
            <a:ext cx="4322421"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dept;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v1;</a:t>
            </a:r>
          </a:p>
        </p:txBody>
      </p:sp>
      <p:cxnSp>
        <p:nvCxnSpPr>
          <p:cNvPr id="11" name="Connector: Elbow 10">
            <a:extLst>
              <a:ext uri="{FF2B5EF4-FFF2-40B4-BE49-F238E27FC236}">
                <a16:creationId xmlns:a16="http://schemas.microsoft.com/office/drawing/2014/main" id="{C4311182-C3C6-53AB-438D-951630CC6B00}"/>
              </a:ext>
            </a:extLst>
          </p:cNvPr>
          <p:cNvCxnSpPr>
            <a:cxnSpLocks/>
          </p:cNvCxnSpPr>
          <p:nvPr/>
        </p:nvCxnSpPr>
        <p:spPr>
          <a:xfrm flipV="1">
            <a:off x="8667506" y="6226453"/>
            <a:ext cx="504056" cy="432048"/>
          </a:xfrm>
          <a:prstGeom prst="bentConnector3">
            <a:avLst>
              <a:gd name="adj1" fmla="val 101537"/>
            </a:avLst>
          </a:prstGeom>
          <a:ln w="38100">
            <a:solidFill>
              <a:srgbClr val="F63122"/>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28BA1400-C3F4-6C07-C21D-69756F6CF9FD}"/>
              </a:ext>
            </a:extLst>
          </p:cNvPr>
          <p:cNvSpPr txBox="1"/>
          <p:nvPr/>
        </p:nvSpPr>
        <p:spPr>
          <a:xfrm>
            <a:off x="8688288" y="6237232"/>
            <a:ext cx="1379776" cy="400110"/>
          </a:xfrm>
          <a:prstGeom prst="rect">
            <a:avLst/>
          </a:prstGeom>
          <a:noFill/>
        </p:spPr>
        <p:txBody>
          <a:bodyPr wrap="square">
            <a:spAutoFit/>
          </a:bodyPr>
          <a:lstStyle/>
          <a:p>
            <a:r>
              <a:rPr lang="en-IN" sz="2000" dirty="0">
                <a:solidFill>
                  <a:srgbClr val="00B050"/>
                </a:solidFill>
                <a:latin typeface="Liberation Mono"/>
                <a:cs typeface="Arial" panose="020B0604020202020204" pitchFamily="34" charset="0"/>
              </a:rPr>
              <a:t>Try   this</a:t>
            </a:r>
            <a:endParaRPr lang="en-IN" sz="2000" dirty="0">
              <a:solidFill>
                <a:srgbClr val="00B050"/>
              </a:solidFill>
            </a:endParaRPr>
          </a:p>
        </p:txBody>
      </p:sp>
    </p:spTree>
    <p:extLst>
      <p:ext uri="{BB962C8B-B14F-4D97-AF65-F5344CB8AC3E}">
        <p14:creationId xmlns:p14="http://schemas.microsoft.com/office/powerpoint/2010/main" val="368525442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
        <p:nvSpPr>
          <p:cNvPr id="3" name="Rectangle 2">
            <a:extLst>
              <a:ext uri="{FF2B5EF4-FFF2-40B4-BE49-F238E27FC236}">
                <a16:creationId xmlns:a16="http://schemas.microsoft.com/office/drawing/2014/main" id="{ABA1DED6-069A-530E-0273-2F34E6DBFCBF}"/>
              </a:ext>
            </a:extLst>
          </p:cNvPr>
          <p:cNvSpPr/>
          <p:nvPr/>
        </p:nvSpPr>
        <p:spPr>
          <a:xfrm>
            <a:off x="3510997" y="3276600"/>
            <a:ext cx="5170005" cy="369332"/>
          </a:xfrm>
          <a:prstGeom prst="rect">
            <a:avLst/>
          </a:prstGeom>
        </p:spPr>
        <p:txBody>
          <a:bodyPr wrap="none">
            <a:spAutoFit/>
          </a:bodyPr>
          <a:lstStyle/>
          <a:p>
            <a:r>
              <a:rPr lang="en-US" b="1" dirty="0">
                <a:latin typeface="Palatino Linotype" panose="02040502050505030304" pitchFamily="18" charset="0"/>
              </a:rPr>
              <a:t>DELETE</a:t>
            </a:r>
            <a:r>
              <a:rPr lang="en-US" dirty="0">
                <a:latin typeface="Palatino Linotype" panose="02040502050505030304" pitchFamily="18" charset="0"/>
              </a:rPr>
              <a:t> is used to delete tuples  from a relation.</a:t>
            </a:r>
            <a:endParaRPr lang="en-IN" dirty="0">
              <a:latin typeface="Palatino Linotype" panose="02040502050505030304" pitchFamily="18" charset="0"/>
            </a:endParaRPr>
          </a:p>
        </p:txBody>
      </p:sp>
    </p:spTree>
    <p:extLst>
      <p:ext uri="{BB962C8B-B14F-4D97-AF65-F5344CB8AC3E}">
        <p14:creationId xmlns:p14="http://schemas.microsoft.com/office/powerpoint/2010/main" val="1364519760"/>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[OR REPLACE]  VIEW view_name [(column_list)]</a:t>
            </a:r>
          </a:p>
          <a:p>
            <a:r>
              <a:rPr lang="en-IN" sz="2000" dirty="0">
                <a:solidFill>
                  <a:srgbClr val="0077AA"/>
                </a:solidFill>
                <a:latin typeface="Liberation Mono"/>
              </a:rPr>
              <a:t>     AS select_statement  [WITH CHECK OPTION]</a:t>
            </a:r>
            <a:endParaRPr lang="en-US" sz="2000" dirty="0">
              <a:solidFill>
                <a:srgbClr val="0077AA"/>
              </a:solidFill>
              <a:latin typeface="Liberation Mono"/>
            </a:endParaRPr>
          </a:p>
        </p:txBody>
      </p:sp>
      <p:sp>
        <p:nvSpPr>
          <p:cNvPr id="7" name="Rectangle 6"/>
          <p:cNvSpPr/>
          <p:nvPr/>
        </p:nvSpPr>
        <p:spPr>
          <a:xfrm>
            <a:off x="478069" y="3749443"/>
            <a:ext cx="8991600" cy="110799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a:t>
            </a:r>
            <a:r>
              <a:rPr lang="en-IN" baseline="-25000" dirty="0">
                <a:latin typeface="Liberation Mono"/>
                <a:ea typeface="Times New Roman" panose="02020603050405020304" pitchFamily="18" charset="0"/>
              </a:rPr>
              <a:t>1</a:t>
            </a:r>
            <a:r>
              <a:rPr lang="en-IN" dirty="0">
                <a:latin typeface="Liberation Mono"/>
                <a:ea typeface="Times New Roman" panose="02020603050405020304" pitchFamily="18" charset="0"/>
              </a:rPr>
              <a:t>, A</a:t>
            </a:r>
            <a:r>
              <a:rPr lang="en-IN" baseline="-25000" dirty="0">
                <a:latin typeface="Liberation Mono"/>
                <a:ea typeface="Times New Roman" panose="02020603050405020304" pitchFamily="18" charset="0"/>
              </a:rPr>
              <a:t>2</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rPr>
              <a:t>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216252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err="1">
                <a:latin typeface="Liberation Mono"/>
                <a:ea typeface="Times New Roman" panose="02020603050405020304" pitchFamily="18" charset="0"/>
                <a:cs typeface="Arial" panose="020B0604020202020204" pitchFamily="34" charset="0"/>
              </a:rPr>
              <a:t>fk_</a:t>
            </a:r>
            <a:r>
              <a:rPr lang="en-IN" dirty="0" err="1">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err="1">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99356" y="4630660"/>
            <a:ext cx="11628966"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 </a:t>
            </a:r>
            <a:r>
              <a:rPr lang="en-IN" dirty="0">
                <a:latin typeface="Liberation Mono"/>
                <a:cs typeface="Arial" panose="020B0604020202020204" pitchFamily="34" charset="0"/>
              </a:rPr>
              <a:t>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 orderID,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7000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can violate only in referential integrity.</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operation can violate only referential integrity. This occurs if the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being deleted is referenced by foreign keys from other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in the database.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96298530"/>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[(column_list)]</a:t>
            </a:r>
          </a:p>
          <a:p>
            <a:r>
              <a:rPr lang="en-IN" sz="2000" dirty="0">
                <a:solidFill>
                  <a:srgbClr val="0077AA"/>
                </a:solidFill>
                <a:latin typeface="Liberation Mono"/>
              </a:rPr>
              <a:t>    AS select_statement</a:t>
            </a:r>
          </a:p>
          <a:p>
            <a:r>
              <a:rPr lang="en-IN" sz="2000" dirty="0">
                <a:solidFill>
                  <a:srgbClr val="0077AA"/>
                </a:solidFill>
                <a:latin typeface="Liberation Mono"/>
              </a:rPr>
              <a:t>    [WITH CHECK OPTION]</a:t>
            </a:r>
            <a:endParaRPr lang="en-US" sz="2000" dirty="0">
              <a:solidFill>
                <a:srgbClr val="0077AA"/>
              </a:solidFill>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862322"/>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a:solidFill>
                  <a:srgbClr val="006C86"/>
                </a:solidFill>
              </a:rPr>
              <a:t>multiple columns </a:t>
            </a:r>
            <a:r>
              <a:rPr lang="en-US" sz="2000" dirty="0">
                <a:solidFill>
                  <a:srgbClr val="006C86"/>
                </a:solidFill>
              </a:rPr>
              <a:t>index may consist of up to 16 columns.</a:t>
            </a:r>
          </a:p>
        </p:txBody>
      </p:sp>
    </p:spTree>
    <p:extLst>
      <p:ext uri="{BB962C8B-B14F-4D97-AF65-F5344CB8AC3E}">
        <p14:creationId xmlns:p14="http://schemas.microsoft.com/office/powerpoint/2010/main" val="1338227008"/>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1631216"/>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Index name can have max 64 char.</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not possible to create an INDEX on a VIEW.</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[UNIQUE]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dirty="0">
                <a:solidFill>
                  <a:srgbClr val="0077AA"/>
                </a:solidFill>
                <a:latin typeface="Liberation Mono"/>
              </a:rPr>
              <a:t>(</a:t>
            </a:r>
            <a:r>
              <a:rPr lang="en-IN" sz="2000" dirty="0">
                <a:latin typeface="Liberation Mono"/>
              </a:rPr>
              <a:t>index_col_name,...</a:t>
            </a:r>
            <a:r>
              <a:rPr lang="en-IN" sz="2000" dirty="0">
                <a:solidFill>
                  <a:srgbClr val="0077AA"/>
                </a:solidFill>
                <a:latin typeface="Liberation Mono"/>
              </a:rPr>
              <a:t>)</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636912"/>
            <a:ext cx="11704197" cy="4124206"/>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p>
          <a:p>
            <a:pPr marL="285750" indent="-285750" algn="just">
              <a:buFont typeface="Arial" panose="020B0604020202020204" pitchFamily="34" charset="0"/>
              <a:buChar char="•"/>
            </a:pPr>
            <a:r>
              <a:rPr lang="en-US" i="0" dirty="0">
                <a:solidFill>
                  <a:srgbClr val="333333"/>
                </a:solidFill>
                <a:latin typeface="Palatino Linotype" panose="02040502050505030304" pitchFamily="18" charset="0"/>
              </a:rPr>
              <a:t>Clustered index is used to optimize the speed of most common lookups and DML operations like INSERT, UPDATE, and DELETE command.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Clustered indexes sort and store the data rows in the table based on their key (primary key) values </a:t>
            </a:r>
            <a:r>
              <a:rPr lang="en-US" b="0" i="0" dirty="0">
                <a:solidFill>
                  <a:srgbClr val="333333"/>
                </a:solidFill>
                <a:effectLst/>
                <a:latin typeface="inter-regular"/>
              </a:rPr>
              <a:t>that can be sorted in only one direction. </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If the table column contains a </a:t>
            </a:r>
            <a:r>
              <a:rPr lang="en-US" b="1" dirty="0">
                <a:solidFill>
                  <a:srgbClr val="333333"/>
                </a:solidFill>
                <a:latin typeface="Palatino Linotype" panose="02040502050505030304" pitchFamily="18" charset="0"/>
              </a:rPr>
              <a:t>primary key</a:t>
            </a:r>
            <a:r>
              <a:rPr lang="en-US" dirty="0">
                <a:solidFill>
                  <a:srgbClr val="333333"/>
                </a:solidFill>
                <a:latin typeface="Palatino Linotype" panose="02040502050505030304" pitchFamily="18" charset="0"/>
              </a:rPr>
              <a:t> or </a:t>
            </a:r>
            <a:r>
              <a:rPr lang="en-US" b="1" dirty="0">
                <a:solidFill>
                  <a:srgbClr val="333333"/>
                </a:solidFill>
                <a:latin typeface="Palatino Linotype" panose="02040502050505030304" pitchFamily="18" charset="0"/>
              </a:rPr>
              <a:t>unique key</a:t>
            </a:r>
            <a:r>
              <a:rPr lang="en-US" dirty="0">
                <a:solidFill>
                  <a:srgbClr val="333333"/>
                </a:solidFill>
                <a:latin typeface="Palatino Linotype" panose="02040502050505030304" pitchFamily="18" charset="0"/>
              </a:rPr>
              <a:t>, MySQL creates a clustered index.</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retrieval is faster than non-cluster index </a:t>
            </a:r>
          </a:p>
          <a:p>
            <a:pPr algn="just"/>
            <a:endParaRPr lang="en-US" sz="400" dirty="0">
              <a:solidFill>
                <a:srgbClr val="333333"/>
              </a:solidFill>
              <a:latin typeface="Palatino Linotype" panose="02040502050505030304" pitchFamily="18" charset="0"/>
            </a:endParaRPr>
          </a:p>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indexes other than PRIMARY indexes (clustered indexes) called a non-clustered index.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indexes are also known as secondary indexes.</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 and table data are both stored in different places. </a:t>
            </a:r>
          </a:p>
          <a:p>
            <a:pPr marL="285750" indent="-285750" algn="just">
              <a:buFont typeface="Arial" panose="020B0604020202020204" pitchFamily="34" charset="0"/>
              <a:buChar char="•"/>
            </a:pPr>
            <a:r>
              <a:rPr lang="en-US" b="0" i="0" dirty="0">
                <a:solidFill>
                  <a:srgbClr val="333333"/>
                </a:solidFill>
                <a:effectLst/>
                <a:latin typeface="inter-regular"/>
              </a:rPr>
              <a:t>It is not sorted (ordering) the table data.</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Extra space is required to store logical structure</a:t>
            </a:r>
            <a:endParaRPr lang="en-US" dirty="0">
              <a:solidFill>
                <a:srgbClr val="333333"/>
              </a:solidFill>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update is faster than clustered index</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2495245584"/>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{INDEX | INDEXES | KEYS}</a:t>
            </a:r>
          </a:p>
          <a:p>
            <a:r>
              <a:rPr lang="en-US" sz="2000" dirty="0">
                <a:solidFill>
                  <a:srgbClr val="0077AA"/>
                </a:solidFill>
                <a:latin typeface="Liberation Mono"/>
              </a:rPr>
              <a:t>    {FROM | IN} tbl_name</a:t>
            </a:r>
          </a:p>
          <a:p>
            <a:r>
              <a:rPr lang="en-US" sz="2000" dirty="0">
                <a:solidFill>
                  <a:srgbClr val="0077AA"/>
                </a:solidFill>
                <a:latin typeface="Liberation Mono"/>
              </a:rPr>
              <a:t>    [{FROM | IN} db_name]</a:t>
            </a:r>
          </a:p>
          <a:p>
            <a:r>
              <a:rPr lang="en-US" sz="2000" dirty="0">
                <a:solidFill>
                  <a:srgbClr val="0077AA"/>
                </a:solidFill>
                <a:latin typeface="Liberation Mono"/>
              </a:rPr>
              <a:t>    [WHERE expr]</a:t>
            </a:r>
            <a:endParaRPr lang="en-IN" sz="2000" dirty="0">
              <a:solidFill>
                <a:srgbClr val="0077AA"/>
              </a:solidFill>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solidFill>
                  <a:schemeClr val="bg1">
                    <a:lumMod val="65000"/>
                  </a:schemeClr>
                </a:solidFill>
                <a:latin typeface="Liberation Mono"/>
              </a:rPr>
              <a: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solidFill>
                  <a:schemeClr val="bg1">
                    <a:lumMod val="65000"/>
                  </a:schemeClr>
                </a:solidFill>
                <a:latin typeface="Liberation Mono"/>
              </a:rPr>
              <a:t>)</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[PARTITION (</a:t>
            </a:r>
            <a:r>
              <a:rPr lang="fr-FR" sz="2000" dirty="0">
                <a:latin typeface="Liberation Mono"/>
              </a:rPr>
              <a:t>partition_name </a:t>
            </a:r>
            <a:r>
              <a:rPr lang="fr-FR" sz="2000" dirty="0">
                <a:solidFill>
                  <a:srgbClr val="0077AA"/>
                </a:solidFill>
                <a:latin typeface="Liberation Mono"/>
              </a:rPr>
              <a:t>[</a:t>
            </a:r>
            <a:r>
              <a:rPr lang="fr-FR" sz="2000" dirty="0">
                <a:latin typeface="Liberation Mono"/>
              </a:rPr>
              <a:t>,</a:t>
            </a:r>
            <a:r>
              <a:rPr lang="fr-FR" sz="2000" dirty="0">
                <a:solidFill>
                  <a:srgbClr val="0077AA"/>
                </a:solidFill>
                <a:latin typeface="Liberation Mono"/>
              </a:rPr>
              <a:t> </a:t>
            </a:r>
            <a:r>
              <a:rPr lang="fr-FR" sz="2000" dirty="0">
                <a:latin typeface="Liberation Mono"/>
              </a:rPr>
              <a:t>partition_name</a:t>
            </a:r>
            <a:r>
              <a:rPr lang="fr-FR" sz="2000" dirty="0">
                <a:solidFill>
                  <a:srgbClr val="0077AA"/>
                </a:solidFill>
                <a:latin typeface="Liberation Mono"/>
              </a:rPr>
              <a:t>] </a:t>
            </a:r>
            <a:r>
              <a:rPr lang="fr-FR" sz="2000" dirty="0">
                <a:solidFill>
                  <a:schemeClr val="bg1">
                    <a:lumMod val="50000"/>
                  </a:schemeClr>
                </a:solidFill>
                <a:latin typeface="Liberation Mono"/>
              </a:rPr>
              <a:t>. . .</a:t>
            </a:r>
            <a:r>
              <a:rPr lang="fr-FR" sz="2000" dirty="0">
                <a:solidFill>
                  <a:srgbClr val="0077AA"/>
                </a:solidFill>
                <a:latin typeface="Liberation Mono"/>
              </a:rPr>
              <a:t>)]</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solidFill>
                  <a:schemeClr val="bg1">
                    <a:lumMod val="50000"/>
                  </a:schemeClr>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solidFill>
                  <a:srgbClr val="999999"/>
                </a:solidFill>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solidFill>
                  <a:srgbClr val="999999"/>
                </a:solidFill>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b="0" i="0" dirty="0">
                <a:solidFill>
                  <a:srgbClr val="999999"/>
                </a:solidFill>
                <a:effectLst/>
                <a:latin typeface="Liberation Mono"/>
              </a:rPr>
              <a:t>)</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solidFill>
                  <a:schemeClr val="bg1">
                    <a:lumMod val="65000"/>
                  </a:schemeClr>
                </a:solidFill>
                <a:latin typeface="Liberation Mono"/>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US" sz="2000" dirty="0">
                <a:solidFill>
                  <a:schemeClr val="bg1">
                    <a:lumMod val="65000"/>
                  </a:schemeClr>
                </a:solidFill>
                <a:latin typeface="Liberation Mono"/>
              </a:rPr>
              <a:t>}</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a:t>
            </a:r>
            <a:r>
              <a:rPr lang="en-US"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20634322"/>
              </p:ext>
            </p:extLst>
          </p:nvPr>
        </p:nvGraphicFramePr>
        <p:xfrm>
          <a:off x="191344" y="908383"/>
          <a:ext cx="11809834" cy="3355338"/>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solidFill>
                  <a:srgbClr val="999999"/>
                </a:solidFill>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b="0" i="0" dirty="0">
              <a:effectLst/>
              <a:latin typeface="Liberation Mono"/>
            </a:endParaRPr>
          </a:p>
          <a:p>
            <a:endParaRPr lang="en-US" sz="800" dirty="0">
              <a:latin typeface="Liberation Mono"/>
            </a:endParaRPr>
          </a:p>
          <a:p>
            <a:r>
              <a:rPr lang="en-US" sz="2000" dirty="0">
                <a:solidFill>
                  <a:srgbClr val="DD4A68"/>
                </a:solidFill>
                <a:latin typeface="Liberation Mono"/>
              </a:rPr>
              <a:t>JSON_REMOVE</a:t>
            </a:r>
            <a:r>
              <a:rPr lang="en-US" sz="2000" dirty="0">
                <a:solidFill>
                  <a:schemeClr val="bg1">
                    <a:lumMod val="65000"/>
                  </a:schemeClr>
                </a:solidFill>
                <a:latin typeface="Liberation Mono"/>
              </a:rPr>
              <a:t>(</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ordersj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orderheader = </a:t>
            </a:r>
            <a:r>
              <a:rPr lang="en-US" dirty="0">
                <a:solidFill>
                  <a:srgbClr val="DD4A68"/>
                </a:solidFill>
                <a:latin typeface="Liberation Mono"/>
              </a:rPr>
              <a:t>JSON_REPLACE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orderheader, '$.mobile[</a:t>
            </a:r>
            <a:r>
              <a:rPr lang="en-US" dirty="0">
                <a:solidFill>
                  <a:srgbClr val="990055"/>
                </a:solidFill>
                <a:latin typeface="Liberation Mono"/>
              </a:rPr>
              <a:t>1</a:t>
            </a:r>
            <a:r>
              <a:rPr lang="en-US" dirty="0">
                <a:latin typeface="Liberation Mono"/>
                <a:cs typeface="Arial" panose="020B0604020202020204" pitchFamily="34" charset="0"/>
              </a:rPr>
              <a:t>]', 9850884778</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oid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a:t>
            </a:r>
            <a:r>
              <a:rPr lang="en-IN" dirty="0">
                <a:solidFill>
                  <a:schemeClr val="bg1">
                    <a:lumMod val="65000"/>
                  </a:schemeClr>
                </a:solidFill>
                <a:latin typeface="Liberation Mono"/>
              </a:rPr>
              <a:t>(</a:t>
            </a:r>
            <a:r>
              <a:rPr lang="en-IN" dirty="0">
                <a:latin typeface="Liberation Mono"/>
              </a:rPr>
              <a:t>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solidFill>
                  <a:schemeClr val="bg1">
                    <a:lumMod val="65000"/>
                  </a:schemeClr>
                </a:solidFill>
                <a:latin typeface="Liberation Mono"/>
              </a:rPr>
              <a:t>)</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a:t>
            </a:r>
            <a:r>
              <a:rPr lang="en-US" dirty="0">
                <a:solidFill>
                  <a:schemeClr val="bg1">
                    <a:lumMod val="65000"/>
                  </a:schemeClr>
                </a:solidFill>
                <a:latin typeface="Liberation Mono"/>
              </a:rPr>
              <a:t>(</a:t>
            </a:r>
            <a:r>
              <a:rPr lang="en-US" dirty="0">
                <a:latin typeface="Liberation Mono"/>
              </a:rPr>
              <a:t>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solidFill>
                  <a:schemeClr val="bg1">
                    <a:lumMod val="65000"/>
                  </a:schemeClr>
                </a:solidFill>
                <a:latin typeface="Liberation Mono"/>
              </a:rPr>
              <a:t>)</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solidFill>
                  <a:schemeClr val="bg1">
                    <a:lumMod val="65000"/>
                  </a:schemeClr>
                </a:solidFill>
                <a:latin typeface="Liberation Mono"/>
              </a:rPr>
              <a:t>)))</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304698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E4516F8F-7E06-45C7-8C67-FA8D6D291539}"/>
              </a:ext>
            </a:extLst>
          </p:cNvPr>
          <p:cNvSpPr/>
          <p:nvPr/>
        </p:nvSpPr>
        <p:spPr>
          <a:xfrm>
            <a:off x="335360" y="5539879"/>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5395863"/>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76230" y="5067284"/>
            <a:ext cx="3515629" cy="113877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67284"/>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478866951"/>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9D454D-9222-45A6-9F64-58FED461D323}"/>
              </a:ext>
            </a:extLst>
          </p:cNvPr>
          <p:cNvSpPr txBox="1">
            <a:spLocks/>
          </p:cNvSpPr>
          <p:nvPr/>
        </p:nvSpPr>
        <p:spPr>
          <a:xfrm>
            <a:off x="1676400" y="4431906"/>
            <a:ext cx="8839200" cy="685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8" name="Rectangle 7">
            <a:extLst>
              <a:ext uri="{FF2B5EF4-FFF2-40B4-BE49-F238E27FC236}">
                <a16:creationId xmlns:a16="http://schemas.microsoft.com/office/drawing/2014/main" id="{348997DD-D4D6-4A65-84C0-0854E91CC15F}"/>
              </a:ext>
            </a:extLst>
          </p:cNvPr>
          <p:cNvSpPr/>
          <p:nvPr/>
        </p:nvSpPr>
        <p:spPr>
          <a:xfrm>
            <a:off x="335360" y="5378443"/>
            <a:ext cx="11521280" cy="132343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9" name="Rectangle 8">
            <a:extLst>
              <a:ext uri="{FF2B5EF4-FFF2-40B4-BE49-F238E27FC236}">
                <a16:creationId xmlns:a16="http://schemas.microsoft.com/office/drawing/2014/main" id="{2E523377-0A94-4852-8E2D-AC796C0D79C8}"/>
              </a:ext>
            </a:extLst>
          </p:cNvPr>
          <p:cNvSpPr/>
          <p:nvPr/>
        </p:nvSpPr>
        <p:spPr>
          <a:xfrm>
            <a:off x="191344" y="156119"/>
            <a:ext cx="11809312" cy="427809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="deptno=10"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="job='manager'"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10" name="Straight Connector 9">
            <a:extLst>
              <a:ext uri="{FF2B5EF4-FFF2-40B4-BE49-F238E27FC236}">
                <a16:creationId xmlns:a16="http://schemas.microsoft.com/office/drawing/2014/main" id="{74E99FB4-69D0-4CFD-808E-9A16AEEB36E6}"/>
              </a:ext>
            </a:extLst>
          </p:cNvPr>
          <p:cNvCxnSpPr/>
          <p:nvPr/>
        </p:nvCxnSpPr>
        <p:spPr>
          <a:xfrm>
            <a:off x="191344" y="4541642"/>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
        <p:nvSpPr>
          <p:cNvPr id="7" name="TextBox 6">
            <a:extLst>
              <a:ext uri="{FF2B5EF4-FFF2-40B4-BE49-F238E27FC236}">
                <a16:creationId xmlns:a16="http://schemas.microsoft.com/office/drawing/2014/main" id="{DC96FF26-69F5-4429-93E7-4906E6EA1048}"/>
              </a:ext>
            </a:extLst>
          </p:cNvPr>
          <p:cNvSpPr txBox="1"/>
          <p:nvPr/>
        </p:nvSpPr>
        <p:spPr>
          <a:xfrm>
            <a:off x="4871864" y="6038541"/>
            <a:ext cx="7045746" cy="646331"/>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4" name="TextBox 3">
            <a:extLst>
              <a:ext uri="{FF2B5EF4-FFF2-40B4-BE49-F238E27FC236}">
                <a16:creationId xmlns:a16="http://schemas.microsoft.com/office/drawing/2014/main" id="{BC90A2C6-20AA-D380-5AAB-DB080D1E3FB0}"/>
              </a:ext>
            </a:extLst>
          </p:cNvPr>
          <p:cNvSpPr txBox="1"/>
          <p:nvPr/>
        </p:nvSpPr>
        <p:spPr>
          <a:xfrm>
            <a:off x="5879976" y="1772816"/>
            <a:ext cx="6096000" cy="923330"/>
          </a:xfrm>
          <a:prstGeom prst="rect">
            <a:avLst/>
          </a:prstGeom>
          <a:noFill/>
        </p:spPr>
        <p:txBody>
          <a:bodyPr wrap="square">
            <a:spAutoFit/>
          </a:bodyPr>
          <a:lstStyle/>
          <a:p>
            <a:r>
              <a:rPr lang="en-IN" dirty="0"/>
              <a:t>load data </a:t>
            </a:r>
            <a:r>
              <a:rPr lang="en-IN" dirty="0" err="1"/>
              <a:t>infile</a:t>
            </a:r>
            <a:r>
              <a:rPr lang="en-IN" dirty="0"/>
              <a:t> "D:\abc1.csv" into table a fields terminated by "," ignore 1 rows (</a:t>
            </a:r>
            <a:r>
              <a:rPr lang="en-IN" dirty="0" err="1"/>
              <a:t>id,name,@dt</a:t>
            </a:r>
            <a:r>
              <a:rPr lang="en-IN" dirty="0"/>
              <a:t>) SET dt = STR_TO_DATE(@dt,'%d-%m-%Y');</a:t>
            </a:r>
          </a:p>
        </p:txBody>
      </p:sp>
    </p:spTree>
    <p:extLst>
      <p:ext uri="{BB962C8B-B14F-4D97-AF65-F5344CB8AC3E}">
        <p14:creationId xmlns:p14="http://schemas.microsoft.com/office/powerpoint/2010/main" val="1922934599"/>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module </a:t>
            </a:r>
            <a:r>
              <a:rPr lang="en-IN" dirty="0">
                <a:solidFill>
                  <a:schemeClr val="bg1">
                    <a:lumMod val="65000"/>
                  </a:schemeClr>
                </a:solidFill>
                <a:latin typeface="Liberation Mono"/>
                <a:cs typeface="Arial" panose="020B0604020202020204" pitchFamily="34" charset="0"/>
              </a:rPr>
              <a:t>(</a:t>
            </a:r>
          </a:p>
          <a:p>
            <a:r>
              <a:rPr lang="en-IN" dirty="0">
                <a:latin typeface="Liberation Mono"/>
              </a:rPr>
              <a:t>moduleID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moduleName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duration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startedON </a:t>
            </a:r>
            <a:r>
              <a:rPr lang="en-IN" dirty="0">
                <a:solidFill>
                  <a:srgbClr val="834689"/>
                </a:solidFill>
                <a:latin typeface="Liberation Mono"/>
                <a:cs typeface="Arial" panose="020B0604020202020204" pitchFamily="34" charset="0"/>
              </a:rPr>
              <a:t>DATE</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375920" y="4005064"/>
            <a:ext cx="6469682" cy="224676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module</a:t>
            </a:r>
          </a:p>
          <a:p>
            <a:r>
              <a:rPr lang="en-IN" sz="2000" dirty="0">
                <a:solidFill>
                  <a:srgbClr val="0077AA"/>
                </a:solidFill>
                <a:latin typeface="Liberation Mono"/>
                <a:cs typeface="Arial" panose="020B0604020202020204" pitchFamily="34" charset="0"/>
              </a:rPr>
              <a:t>FIELDS TERMINATED BY </a:t>
            </a:r>
            <a:r>
              <a:rPr lang="en-IN" sz="2000" dirty="0">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LINES TERMINATED BY </a:t>
            </a:r>
            <a:r>
              <a:rPr lang="en-IN" sz="2000" dirty="0">
                <a:latin typeface="Liberation Mono"/>
                <a:cs typeface="Arial" panose="020B0604020202020204" pitchFamily="34" charset="0"/>
              </a:rPr>
              <a:t>'\n'</a:t>
            </a:r>
            <a:r>
              <a:rPr lang="en-IN" sz="2000" dirty="0">
                <a:solidFill>
                  <a:srgbClr val="0077AA"/>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IGNORE 1 ROWS</a:t>
            </a:r>
          </a:p>
          <a:p>
            <a:r>
              <a:rPr lang="en-IN"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moduleID,modulename,moduleDuration,</a:t>
            </a:r>
            <a:r>
              <a:rPr lang="en-IN" dirty="0">
                <a:solidFill>
                  <a:srgbClr val="A67F59"/>
                </a:solidFill>
                <a:latin typeface="Liberation Mono"/>
              </a:rPr>
              <a:t>@</a:t>
            </a:r>
            <a:r>
              <a:rPr lang="en-IN" dirty="0">
                <a:latin typeface="Liberation Mono"/>
              </a:rPr>
              <a:t>startedOn</a:t>
            </a:r>
            <a:r>
              <a:rPr lang="en-IN" dirty="0">
                <a:solidFill>
                  <a:schemeClr val="bg1">
                    <a:lumMod val="65000"/>
                  </a:schemeClr>
                </a:solidFill>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SET </a:t>
            </a:r>
            <a:r>
              <a:rPr lang="en-IN" sz="2000" dirty="0">
                <a:latin typeface="Liberation Mono"/>
                <a:cs typeface="Arial" panose="020B0604020202020204" pitchFamily="34" charset="0"/>
              </a:rPr>
              <a:t>startedOn </a:t>
            </a:r>
            <a:r>
              <a:rPr lang="en-IN" sz="2000" dirty="0">
                <a:solidFill>
                  <a:srgbClr val="0077AA"/>
                </a:solidFill>
                <a:latin typeface="Liberation Mono"/>
                <a:cs typeface="Arial" panose="020B0604020202020204" pitchFamily="34" charset="0"/>
              </a:rPr>
              <a:t>= STR_TO_DATE</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rPr>
              <a:t>startedOn</a:t>
            </a:r>
            <a:r>
              <a:rPr lang="en-IN" sz="2000" dirty="0">
                <a:latin typeface="Liberation Mono"/>
                <a:cs typeface="Arial" panose="020B0604020202020204" pitchFamily="34" charset="0"/>
              </a:rPr>
              <a:t>,'%d-%m-%Y'</a:t>
            </a:r>
            <a:r>
              <a:rPr lang="en-IN" dirty="0">
                <a:solidFill>
                  <a:schemeClr val="bg1">
                    <a:lumMod val="65000"/>
                  </a:schemeClr>
                </a:solidFill>
                <a:latin typeface="Liberation Mono"/>
                <a:cs typeface="Arial" panose="020B0604020202020204" pitchFamily="34" charset="0"/>
              </a:rPr>
              <a:t>)</a:t>
            </a:r>
          </a:p>
          <a:p>
            <a:r>
              <a:rPr lang="en-IN" sz="2000" dirty="0">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85250B21-3EA6-4B1D-8757-EFD86FD3C7E0}"/>
              </a:ext>
            </a:extLst>
          </p:cNvPr>
          <p:cNvSpPr txBox="1"/>
          <p:nvPr/>
        </p:nvSpPr>
        <p:spPr>
          <a:xfrm>
            <a:off x="191344" y="904652"/>
            <a:ext cx="11870282" cy="2308324"/>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moduleID,moduleName,duration,startedON</a:t>
            </a:r>
          </a:p>
          <a:p>
            <a:r>
              <a:rPr lang="en-IN" dirty="0">
                <a:latin typeface="Liberation Mono"/>
                <a:cs typeface="Arial" panose="020B0604020202020204" pitchFamily="34" charset="0"/>
              </a:rPr>
              <a:t>1,OracleCR,6 months,23-10-2022</a:t>
            </a:r>
          </a:p>
          <a:p>
            <a:r>
              <a:rPr lang="en-IN" dirty="0">
                <a:latin typeface="Liberation Mono"/>
                <a:cs typeface="Arial" panose="020B0604020202020204" pitchFamily="34" charset="0"/>
              </a:rPr>
              <a:t>2,PIG,2 months,12-10-2022</a:t>
            </a:r>
          </a:p>
          <a:p>
            <a:r>
              <a:rPr lang="en-IN" dirty="0">
                <a:latin typeface="Liberation Mono"/>
                <a:cs typeface="Arial" panose="020B0604020202020204" pitchFamily="34" charset="0"/>
              </a:rPr>
              <a:t>3,Neo4j,4 months,20-10-2022</a:t>
            </a:r>
          </a:p>
          <a:p>
            <a:r>
              <a:rPr lang="en-IN" dirty="0">
                <a:latin typeface="Liberation Mono"/>
                <a:cs typeface="Arial" panose="020B0604020202020204" pitchFamily="34" charset="0"/>
              </a:rPr>
              <a:t>4,Cassandra,7 months,03-10-2022</a:t>
            </a:r>
          </a:p>
          <a:p>
            <a:r>
              <a:rPr lang="en-IN" dirty="0">
                <a:latin typeface="Liberation Mono"/>
                <a:cs typeface="Arial" panose="020B0604020202020204" pitchFamily="34" charset="0"/>
              </a:rPr>
              <a:t>5,HIVE,3 months,09-10-2022</a:t>
            </a:r>
          </a:p>
          <a:p>
            <a:r>
              <a:rPr lang="en-IN" dirty="0">
                <a:latin typeface="Liberation Mono"/>
                <a:cs typeface="Arial" panose="020B0604020202020204" pitchFamily="34" charset="0"/>
              </a:rPr>
              <a:t>6,MongoDB,2 months,25-10-2022</a:t>
            </a:r>
          </a:p>
          <a:p>
            <a:r>
              <a:rPr lang="en-IN" dirty="0">
                <a:latin typeface="Liberation Mono"/>
                <a:cs typeface="Arial" panose="020B0604020202020204" pitchFamily="34" charset="0"/>
              </a:rPr>
              <a:t>7,Redis,1 months,06-10-2022</a:t>
            </a:r>
          </a:p>
        </p:txBody>
      </p:sp>
      <p:sp>
        <p:nvSpPr>
          <p:cNvPr id="6" name="Rectangle 5">
            <a:extLst>
              <a:ext uri="{FF2B5EF4-FFF2-40B4-BE49-F238E27FC236}">
                <a16:creationId xmlns:a16="http://schemas.microsoft.com/office/drawing/2014/main" id="{E3DAE33D-BAAD-C5DE-7CED-83F7E7FED84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Import .CSV file with dateFormat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19957247"/>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9375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188640"/>
            <a:ext cx="11809312" cy="270843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sz="2400"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a:t>
            </a:r>
            <a:r>
              <a:rPr lang="en-IN" sz="2400" dirty="0">
                <a:solidFill>
                  <a:srgbClr val="FF0000"/>
                </a:solidFill>
                <a:latin typeface="Palatino Linotype" panose="02040502050505030304" pitchFamily="18" charset="0"/>
              </a:rPr>
              <a:t>not</a:t>
            </a:r>
            <a:r>
              <a:rPr lang="en-IN" dirty="0">
                <a:solidFill>
                  <a:schemeClr val="tx2">
                    <a:lumMod val="75000"/>
                  </a:schemeClr>
                </a:solidFill>
                <a:latin typeface="Palatino Linotype" panose="02040502050505030304" pitchFamily="18" charset="0"/>
              </a:rPr>
              <a: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permits STORED PROCEDURES, (</a:t>
            </a:r>
            <a:r>
              <a:rPr lang="en-US" sz="2000" b="1" dirty="0">
                <a:solidFill>
                  <a:srgbClr val="C00000"/>
                </a:solidFill>
                <a:latin typeface="Palatino Linotype" panose="02040502050505030304" pitchFamily="18" charset="0"/>
              </a:rPr>
              <a:t>but not in </a:t>
            </a:r>
            <a:r>
              <a:rPr lang="en-US" dirty="0">
                <a:solidFill>
                  <a:schemeClr val="tx2">
                    <a:lumMod val="75000"/>
                  </a:schemeClr>
                </a:solidFill>
                <a:latin typeface="Palatino Linotype" panose="02040502050505030304" pitchFamily="18" charset="0"/>
              </a:rPr>
              <a:t>STORED FUNCTIONS).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ERROR 1314 (0A000): USE command is not allowed in stored procedures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Stored PROCEDURES and FUNCTIONS name can have max 64 char.</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44930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4718AB44-4E64-4B8A-80BC-E689E8609A5A}"/>
              </a:ext>
            </a:extLst>
          </p:cNvPr>
          <p:cNvSpPr txBox="1"/>
          <p:nvPr/>
        </p:nvSpPr>
        <p:spPr>
          <a:xfrm>
            <a:off x="191344" y="5827911"/>
            <a:ext cx="6096000" cy="738664"/>
          </a:xfrm>
          <a:prstGeom prst="rect">
            <a:avLst/>
          </a:prstGeom>
          <a:noFill/>
        </p:spPr>
        <p:txBody>
          <a:bodyPr wrap="square">
            <a:spAutoFit/>
          </a:bodyPr>
          <a:lstStyle/>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t> </a:t>
            </a:r>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&lt;routine_name&gt;</a:t>
            </a:r>
          </a:p>
          <a:p>
            <a:pPr marL="171450" indent="-171450">
              <a:buFont typeface="Arial" panose="020B0604020202020204" pitchFamily="34" charset="0"/>
              <a:buChar char="•"/>
            </a:pPr>
            <a:endParaRPr lang="en-IN" sz="6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solidFill>
                  <a:srgbClr val="0077AA"/>
                </a:solidFill>
                <a:latin typeface="Segoe UI Semilight" panose="020B0402040204020203" pitchFamily="34" charset="0"/>
                <a:cs typeface="Segoe UI Semilight" panose="020B0402040204020203" pitchFamily="34" charset="0"/>
              </a:rPr>
              <a:t> CREATE FUNCTION </a:t>
            </a:r>
            <a:r>
              <a:rPr lang="en-IN" dirty="0">
                <a:latin typeface="Segoe UI Semilight" panose="020B0402040204020203" pitchFamily="34" charset="0"/>
                <a:cs typeface="Segoe UI Semilight" panose="020B0402040204020203" pitchFamily="34" charset="0"/>
              </a:rPr>
              <a:t>&lt;routine_name&gt;</a:t>
            </a:r>
          </a:p>
        </p:txBody>
      </p:sp>
    </p:spTree>
    <p:extLst>
      <p:ext uri="{BB962C8B-B14F-4D97-AF65-F5344CB8AC3E}">
        <p14:creationId xmlns:p14="http://schemas.microsoft.com/office/powerpoint/2010/main" val="36911389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445744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714751360"/>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413494" y="2924944"/>
            <a:ext cx="11155114" cy="178510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a:t>
            </a:r>
          </a:p>
          <a:p>
            <a:pPr marL="285750" indent="-285750" algn="just">
              <a:buFont typeface="Arial" panose="020B0604020202020204" pitchFamily="34" charset="0"/>
              <a:buChar char="•"/>
            </a:pPr>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Tree>
    <p:extLst>
      <p:ext uri="{BB962C8B-B14F-4D97-AF65-F5344CB8AC3E}">
        <p14:creationId xmlns:p14="http://schemas.microsoft.com/office/powerpoint/2010/main" val="2425644158"/>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307776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16955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4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err="1">
                <a:solidFill>
                  <a:srgbClr val="000000"/>
                </a:solidFill>
                <a:latin typeface="Liberation Mono"/>
              </a:rPr>
              <a:t>file_name.sql</a:t>
            </a:r>
            <a:endParaRPr lang="en-IN" i="1" dirty="0">
              <a:solidFill>
                <a:srgbClr val="000000"/>
              </a:solidFill>
              <a:latin typeface="Liberation Mono"/>
            </a:endParaRPr>
          </a:p>
          <a:p>
            <a:endParaRPr lang="en-IN" sz="800" dirty="0">
              <a:solidFill>
                <a:srgbClr val="0077AA"/>
              </a:solidFill>
              <a:latin typeface="Liberation Mono"/>
            </a:endParaRPr>
          </a:p>
          <a:p>
            <a:r>
              <a:rPr lang="en-IN" dirty="0">
                <a:solidFill>
                  <a:srgbClr val="0077AA"/>
                </a:solidFill>
                <a:latin typeface="Liberation Mono"/>
              </a:rPr>
              <a:t>\. </a:t>
            </a:r>
            <a:r>
              <a:rPr lang="en-IN" i="1" dirty="0" err="1">
                <a:solidFill>
                  <a:srgbClr val="000000"/>
                </a:solidFill>
                <a:latin typeface="Liberation Mono"/>
              </a:rPr>
              <a:t>file_name.sql</a:t>
            </a:r>
            <a:endParaRPr lang="en-IN" i="1" dirty="0">
              <a:solidFill>
                <a:srgbClr val="000000"/>
              </a:solidFill>
              <a:latin typeface="Liberation Mono"/>
            </a:endParaRP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a:t>
            </a:r>
            <a:r>
              <a:rPr lang="en-IN" dirty="0" err="1">
                <a:solidFill>
                  <a:srgbClr val="006C86"/>
                </a:solidFill>
                <a:latin typeface="Liberation Mono"/>
                <a:ea typeface="Segoe UI Symbol" panose="020B0502040204020203" pitchFamily="34" charset="0"/>
                <a:cs typeface="Segoe UI Semilight" panose="020B0402040204020203" pitchFamily="34" charset="0"/>
              </a:rPr>
              <a:t>file_name.sql</a:t>
            </a:r>
            <a:r>
              <a:rPr lang="en-IN" dirty="0">
                <a:solidFill>
                  <a:srgbClr val="006C86"/>
                </a:solidFill>
                <a:latin typeface="Liberation Mono"/>
                <a:ea typeface="Segoe UI Symbol" panose="020B0502040204020203" pitchFamily="34" charset="0"/>
                <a:cs typeface="Segoe UI Semilight" panose="020B0402040204020203" pitchFamily="34" charset="0"/>
              </a:rPr>
              <a:t>;</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780928"/>
            <a:ext cx="8839200"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auto_increment_offset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endParaRPr lang="en-IN" dirty="0">
              <a:solidFill>
                <a:srgbClr val="990055"/>
              </a:solidFill>
              <a:latin typeface="Liberation Mono"/>
            </a:endParaRPr>
          </a:p>
          <a:p>
            <a:pPr marL="171450" indent="-171450">
              <a:buFont typeface="Arial" panose="020B0604020202020204" pitchFamily="34" charset="0"/>
              <a:buChar char="•"/>
            </a:pPr>
            <a:endParaRPr lang="en-IN" sz="800" dirty="0">
              <a:solidFill>
                <a:srgbClr val="0089A4"/>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auto_increment_increment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90055"/>
                </a:solidFill>
                <a:latin typeface="Liberation Mono"/>
              </a:rPr>
              <a:t>10</a:t>
            </a:r>
            <a:r>
              <a:rPr lang="en-IN" dirty="0">
                <a:latin typeface="Liberation Mono"/>
                <a:cs typeface="Arial" panose="020B0604020202020204" pitchFamily="34" charset="0"/>
              </a:rPr>
              <a:t> ;</a:t>
            </a:r>
            <a:endParaRPr lang="en-IN" dirty="0">
              <a:solidFill>
                <a:srgbClr val="990055"/>
              </a:solidFill>
              <a:latin typeface="Liberation Mono"/>
            </a:endParaRPr>
          </a:p>
          <a:p>
            <a:pPr marL="342900" indent="-342900">
              <a:buFont typeface="Arial" panose="020B0604020202020204" pitchFamily="34" charset="0"/>
              <a:buChar char="•"/>
            </a:pPr>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667731828"/>
      </p:ext>
    </p:extLst>
  </p:cSld>
  <p:clrMapOvr>
    <a:masterClrMapping/>
  </p:clrMapOvr>
  <p:transition/>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336643460"/>
              </p:ext>
            </p:extLst>
          </p:nvPr>
        </p:nvGraphicFramePr>
        <p:xfrm>
          <a:off x="6600056" y="908720"/>
          <a:ext cx="5544616" cy="426720"/>
        </p:xfrm>
        <a:graphic>
          <a:graphicData uri="http://schemas.openxmlformats.org/drawingml/2006/table">
            <a:tbl>
              <a:tblPr/>
              <a:tblGrid>
                <a:gridCol w="5544616">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467380"/>
            <a:ext cx="2279576" cy="369332"/>
          </a:xfrm>
          <a:prstGeom prst="rect">
            <a:avLst/>
          </a:prstGeom>
        </p:spPr>
        <p:txBody>
          <a:bodyPr wrap="square">
            <a:spAutoFit/>
          </a:bodyPr>
          <a:lstStyle/>
          <a:p>
            <a:r>
              <a:rPr lang="en-IN" b="1" dirty="0">
                <a:solidFill>
                  <a:srgbClr val="000000"/>
                </a:solidFill>
                <a:latin typeface="Open Sans"/>
              </a:rPr>
              <a:t>Declaring variables</a:t>
            </a:r>
          </a:p>
        </p:txBody>
      </p:sp>
      <p:sp>
        <p:nvSpPr>
          <p:cNvPr id="7" name="Rectangle 6"/>
          <p:cNvSpPr/>
          <p:nvPr/>
        </p:nvSpPr>
        <p:spPr>
          <a:xfrm>
            <a:off x="9696400" y="1475492"/>
            <a:ext cx="2448272" cy="369332"/>
          </a:xfrm>
          <a:prstGeom prst="rect">
            <a:avLst/>
          </a:prstGeom>
        </p:spPr>
        <p:txBody>
          <a:bodyPr wrap="square">
            <a:spAutoFit/>
          </a:bodyPr>
          <a:lstStyle/>
          <a:p>
            <a:r>
              <a:rPr lang="en-IN" b="1"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2154719620"/>
              </p:ext>
            </p:extLst>
          </p:nvPr>
        </p:nvGraphicFramePr>
        <p:xfrm>
          <a:off x="7464152" y="1844824"/>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3370665896"/>
              </p:ext>
            </p:extLst>
          </p:nvPr>
        </p:nvGraphicFramePr>
        <p:xfrm>
          <a:off x="335360" y="813832"/>
          <a:ext cx="3762215" cy="182880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 1.</a:t>
                      </a:r>
                    </a:p>
                    <a:p>
                      <a:r>
                        <a:rPr lang="en-US" sz="1800" b="0" kern="1200" dirty="0">
                          <a:solidFill>
                            <a:srgbClr val="006C86"/>
                          </a:solidFill>
                          <a:latin typeface="Palatino Linotype" panose="02040502050505030304" pitchFamily="18" charset="0"/>
                          <a:ea typeface="+mn-ea"/>
                          <a:cs typeface="+mn-cs"/>
                        </a:rPr>
                        <a:t> </a:t>
                      </a:r>
                    </a:p>
                    <a:p>
                      <a:endParaRPr lang="en-US" sz="12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 2.</a:t>
                      </a:r>
                    </a:p>
                    <a:p>
                      <a:endParaRPr lang="en-IN" sz="1800" b="0" kern="1200" dirty="0">
                        <a:solidFill>
                          <a:srgbClr val="006C86"/>
                        </a:solidFill>
                        <a:latin typeface="Palatino Linotype" panose="02040502050505030304" pitchFamily="18" charset="0"/>
                        <a:ea typeface="+mn-ea"/>
                        <a:cs typeface="+mn-cs"/>
                      </a:endParaRPr>
                    </a:p>
                    <a:p>
                      <a:endParaRPr lang="en-IN" sz="1200" b="0" kern="1200" dirty="0">
                        <a:solidFill>
                          <a:srgbClr val="006C86"/>
                        </a:solidFill>
                        <a:latin typeface="Palatino Linotype" panose="02040502050505030304" pitchFamily="18" charset="0"/>
                        <a:ea typeface="+mn-ea"/>
                        <a:cs typeface="+mn-cs"/>
                      </a:endParaRPr>
                    </a:p>
                    <a:p>
                      <a:r>
                        <a:rPr lang="en-IN" sz="1800" b="0" kern="1200" dirty="0">
                          <a:solidFill>
                            <a:srgbClr val="006C86"/>
                          </a:solidFill>
                          <a:latin typeface="Palatino Linotype" panose="02040502050505030304" pitchFamily="18" charset="0"/>
                          <a:ea typeface="+mn-ea"/>
                          <a:cs typeface="+mn-cs"/>
                        </a:rPr>
                        <a:t> 3. </a:t>
                      </a: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2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p>
                      <a:pPr algn="l" fontAlgn="t" latinLnBrk="1"/>
                      <a:endParaRPr lang="en-IN" sz="1200" b="0" kern="1200" dirty="0">
                        <a:solidFill>
                          <a:srgbClr val="006C86"/>
                        </a:solidFill>
                        <a:latin typeface="Palatino Linotype" panose="02040502050505030304" pitchFamily="18" charset="0"/>
                        <a:ea typeface="+mn-ea"/>
                        <a:cs typeface="+mn-cs"/>
                      </a:endParaRPr>
                    </a:p>
                    <a:p>
                      <a:pPr algn="l" fontAlgn="t" latinLnBrk="1"/>
                      <a:r>
                        <a:rPr lang="en-US" dirty="0">
                          <a:solidFill>
                            <a:srgbClr val="006C86"/>
                          </a:solidFill>
                          <a:latin typeface="Palatino Linotype" panose="02040502050505030304" pitchFamily="18" charset="0"/>
                        </a:rPr>
                        <a:t>SET x := </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SELECT 1001</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 </a:t>
                      </a:r>
                      <a:endParaRPr lang="en-IN" sz="1800" b="0" kern="1200" dirty="0">
                        <a:solidFill>
                          <a:srgbClr val="006C86"/>
                        </a:solidFill>
                        <a:latin typeface="Palatino Linotype" panose="02040502050505030304" pitchFamily="18" charset="0"/>
                        <a:ea typeface="+mn-ea"/>
                        <a:cs typeface="+mn-cs"/>
                      </a:endParaRP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494599"/>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24944"/>
            <a:ext cx="11487768" cy="153888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a:p>
            <a:pPr marL="285750" indent="-285750">
              <a:buFont typeface="Arial" panose="020B0604020202020204" pitchFamily="34" charset="0"/>
              <a:buChar char="•"/>
            </a:pPr>
            <a:endParaRPr lang="en-IN" sz="2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Only scalar values can be assigned. For example, a statement such as </a:t>
            </a:r>
            <a:r>
              <a:rPr lang="en-US" dirty="0">
                <a:solidFill>
                  <a:srgbClr val="006C86"/>
                </a:solidFill>
                <a:latin typeface="Palatino Linotype" panose="02040502050505030304" pitchFamily="18" charset="0"/>
              </a:rPr>
              <a:t>SET x = (SELECT 1, 2) </a:t>
            </a:r>
            <a:r>
              <a:rPr lang="en-US" sz="2400" dirty="0">
                <a:solidFill>
                  <a:srgbClr val="C00000"/>
                </a:solidFill>
                <a:latin typeface="Palatino Linotype" panose="02040502050505030304" pitchFamily="18" charset="0"/>
              </a:rPr>
              <a:t>is invalid</a:t>
            </a:r>
            <a:r>
              <a:rPr lang="en-US" dirty="0">
                <a:solidFill>
                  <a:schemeClr val="tx2">
                    <a:lumMod val="75000"/>
                  </a:schemeClr>
                </a:solidFill>
                <a:latin typeface="Palatino Linotype" panose="02040502050505030304" pitchFamily="18" charset="0"/>
              </a:rPr>
              <a:t>.</a:t>
            </a:r>
            <a:endParaRPr lang="en-IN" dirty="0">
              <a:solidFill>
                <a:schemeClr val="tx2">
                  <a:lumMod val="75000"/>
                </a:schemeClr>
              </a:solidFill>
              <a:latin typeface="Palatino Linotype" panose="02040502050505030304" pitchFamily="18" charset="0"/>
            </a:endParaRPr>
          </a:p>
        </p:txBody>
      </p:sp>
    </p:spTree>
    <p:extLst>
      <p:ext uri="{BB962C8B-B14F-4D97-AF65-F5344CB8AC3E}">
        <p14:creationId xmlns:p14="http://schemas.microsoft.com/office/powerpoint/2010/main" val="346512444"/>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(SELECT 1001);</a:t>
            </a:r>
          </a:p>
          <a:p>
            <a:pPr marL="261938"/>
            <a:r>
              <a:rPr lang="en-US" dirty="0">
                <a:latin typeface="Segoe UI Semilight" panose="020B0402040204020203" pitchFamily="34" charset="0"/>
                <a:cs typeface="Segoe UI Semilight" panose="020B0402040204020203" pitchFamily="34" charset="0"/>
              </a:rPr>
              <a:t>   SET @y := (SELECT 2001);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5663952" y="4069308"/>
            <a:ext cx="618874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 (SELECT 1002);</a:t>
            </a:r>
          </a:p>
          <a:p>
            <a:pPr marL="261938"/>
            <a:r>
              <a:rPr lang="en-US" dirty="0">
                <a:latin typeface="Segoe UI Semilight" panose="020B0402040204020203" pitchFamily="34" charset="0"/>
                <a:cs typeface="Segoe UI Semilight" panose="020B0402040204020203" pitchFamily="34" charset="0"/>
              </a:rPr>
              <a:t>    SET @y := (SELECT 2002);</a:t>
            </a:r>
          </a:p>
          <a:p>
            <a:pPr marL="261938"/>
            <a:r>
              <a:rPr lang="en-US" dirty="0">
                <a:latin typeface="Segoe UI Semilight" panose="020B04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cs typeface="Segoe UI Semilight" panose="020B0402040204020203" pitchFamily="34" charset="0"/>
              </a:rPr>
              <a:t>(x);</a:t>
            </a:r>
            <a:r>
              <a:rPr lang="en-IN" dirty="0">
                <a:latin typeface="Segoe UI Semilight" panose="020B04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8442753"/>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113058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348880"/>
            <a:ext cx="11784066" cy="276998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445224"/>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308849"/>
            <a:ext cx="11784066"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a:t>
            </a:r>
            <a:r>
              <a:rPr lang="en-IN" b="1" dirty="0">
                <a:solidFill>
                  <a:schemeClr val="bg1">
                    <a:lumMod val="50000"/>
                  </a:schemeClr>
                </a:solidFill>
                <a:latin typeface="Arial" panose="020B0604020202020204" pitchFamily="34" charset="0"/>
                <a:cs typeface="Arial" panose="020B0604020202020204" pitchFamily="34" charset="0"/>
              </a:rPr>
              <a:t>. . .</a:t>
            </a:r>
            <a:r>
              <a:rPr lang="en-IN" b="1" dirty="0">
                <a:latin typeface="Arial" panose="020B0604020202020204" pitchFamily="34" charset="0"/>
                <a:cs typeface="Arial" panose="020B0604020202020204" pitchFamily="34" charset="0"/>
              </a:rPr>
              <a:t> LIKE </a:t>
            </a:r>
            <a:r>
              <a:rPr lang="en-IN" b="1" dirty="0">
                <a:solidFill>
                  <a:schemeClr val="bg1">
                    <a:lumMod val="50000"/>
                  </a:schemeClr>
                </a:solidFill>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preserves generated column information</a:t>
            </a:r>
            <a:r>
              <a:rPr lang="en-IN"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a:t>
            </a:r>
            <a:r>
              <a:rPr lang="en-IN" b="1" dirty="0">
                <a:solidFill>
                  <a:schemeClr val="bg1">
                    <a:lumMod val="50000"/>
                  </a:schemeClr>
                </a:solidFill>
                <a:latin typeface="Arial" panose="020B0604020202020204" pitchFamily="34" charset="0"/>
                <a:cs typeface="Arial" panose="020B0604020202020204" pitchFamily="34" charset="0"/>
              </a:rPr>
              <a:t>. . .</a:t>
            </a:r>
            <a:r>
              <a:rPr lang="en-IN" b="1" dirty="0">
                <a:latin typeface="Arial" panose="020B0604020202020204" pitchFamily="34" charset="0"/>
                <a:cs typeface="Arial" panose="020B0604020202020204" pitchFamily="34" charset="0"/>
              </a:rPr>
              <a:t> SELECT </a:t>
            </a:r>
            <a:r>
              <a:rPr lang="en-IN" b="1" dirty="0">
                <a:solidFill>
                  <a:schemeClr val="bg1">
                    <a:lumMod val="50000"/>
                  </a:schemeClr>
                </a:solidFill>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does not preserves generated column information</a:t>
            </a:r>
            <a:r>
              <a:rPr lang="en-IN" dirty="0">
                <a:latin typeface="Arial" panose="020B0604020202020204" pitchFamily="34" charset="0"/>
                <a:cs typeface="Arial" panose="020B0604020202020204" pitchFamily="34" charset="0"/>
              </a:rPr>
              <a:t> from the original table.</a:t>
            </a:r>
          </a:p>
        </p:txBody>
      </p:sp>
    </p:spTree>
    <p:extLst>
      <p:ext uri="{BB962C8B-B14F-4D97-AF65-F5344CB8AC3E}">
        <p14:creationId xmlns:p14="http://schemas.microsoft.com/office/powerpoint/2010/main" val="2558910454"/>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 handler for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1146 CREATE TABLE abc(id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abc;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6313989"/>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PREPARE</a:t>
            </a:r>
            <a:r>
              <a:rPr lang="en-US" b="0" i="0" dirty="0">
                <a:solidFill>
                  <a:srgbClr val="000000"/>
                </a:solidFill>
                <a:effectLst/>
                <a:latin typeface="Liberation Mono"/>
              </a:rPr>
              <a:t> STMT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EXECUTE</a:t>
            </a:r>
            <a:r>
              <a:rPr lang="en-US" b="0" i="0" dirty="0">
                <a:solidFill>
                  <a:srgbClr val="000000"/>
                </a:solidFill>
                <a:effectLst/>
                <a:latin typeface="Liberation Mono"/>
              </a:rPr>
              <a:t> STMT </a:t>
            </a:r>
            <a:r>
              <a:rPr lang="en-US" b="0" i="0" dirty="0">
                <a:solidFill>
                  <a:srgbClr val="0077AA"/>
                </a:solidFill>
                <a:effectLst/>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78800" y="870467"/>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Tree>
    <p:extLst>
      <p:ext uri="{BB962C8B-B14F-4D97-AF65-F5344CB8AC3E}">
        <p14:creationId xmlns:p14="http://schemas.microsoft.com/office/powerpoint/2010/main" val="3844564716"/>
      </p:ext>
    </p:extLst>
  </p:cSld>
  <p:clrMapOvr>
    <a:masterClrMapping/>
  </p:clrMapOvr>
  <p:transition/>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v_dob</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v_dob</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v_dob</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457489"/>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63198"/>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299356" y="3894277"/>
            <a:ext cx="11576654"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Dynamic SQL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Explicit or implicit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1178328"/>
            <a:ext cx="11617986" cy="1107996"/>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 OUT or INOUT modifiers to the parameters.</a:t>
            </a: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877163"/>
          </a:xfrm>
          <a:prstGeom prst="rect">
            <a:avLst/>
          </a:prstGeom>
          <a:noFill/>
        </p:spPr>
        <p:txBody>
          <a:bodyPr wrap="square">
            <a:spAutoFit/>
          </a:bodyPr>
          <a:lstStyle/>
          <a:p>
            <a:r>
              <a:rPr lang="en-IN" sz="1700" dirty="0"/>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MAX(deptno) + 1  FROM dept);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492896"/>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Virtual column cannot be converted to stored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4607262"/>
            <a:ext cx="11593288" cy="169277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12, 2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virtual column  [ GENERATED ALWAYS AS  ] to stored column by not giving GENERATED ALWAYS AS</a:t>
            </a:r>
          </a:p>
          <a:p>
            <a:r>
              <a:rPr lang="en-IN" sz="2400" dirty="0">
                <a:solidFill>
                  <a:srgbClr val="39AE0A"/>
                </a:solidFill>
                <a:latin typeface="Liberation Mono"/>
                <a:cs typeface="Arial" panose="020B0604020202020204" pitchFamily="34" charset="0"/>
              </a:rPr>
              <a:t>Then What-</a:t>
            </a:r>
            <a:r>
              <a:rPr lang="en-IN" sz="2400" dirty="0">
                <a:solidFill>
                  <a:srgbClr val="39AE0A"/>
                </a:solidFill>
                <a:latin typeface="Liberation Mono"/>
                <a:cs typeface="Arial" panose="020B0604020202020204" pitchFamily="34" charset="0"/>
                <a:sym typeface="Wingdings" panose="05000000000000000000" pitchFamily="2" charset="2"/>
              </a:rPr>
              <a:t> give</a:t>
            </a:r>
          </a:p>
          <a:p>
            <a:endParaRPr lang="en-IN" sz="800" dirty="0">
              <a:solidFill>
                <a:srgbClr val="39AE0A"/>
              </a:solidFill>
              <a:latin typeface="Liberation Mono"/>
              <a:cs typeface="Arial" panose="020B0604020202020204" pitchFamily="34" charset="0"/>
              <a:sym typeface="Wingdings" panose="05000000000000000000" pitchFamily="2" charset="2"/>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12, 2</a:t>
            </a:r>
            <a:r>
              <a:rPr lang="en-IN" dirty="0">
                <a:solidFill>
                  <a:schemeClr val="bg1">
                    <a:lumMod val="50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endParaRPr lang="en-IN" dirty="0">
              <a:solidFill>
                <a:srgbClr val="39AE0A"/>
              </a:solidFill>
              <a:latin typeface="Liberation Mono"/>
              <a:cs typeface="Arial" panose="020B0604020202020204" pitchFamily="34" charset="0"/>
            </a:endParaRPr>
          </a:p>
          <a:p>
            <a:pPr marL="285750" indent="-285750">
              <a:buFont typeface="Arial" panose="020B0604020202020204" pitchFamily="34" charset="0"/>
              <a:buChar char="•"/>
            </a:pPr>
            <a:endParaRPr lang="en-IN" dirty="0">
              <a:solidFill>
                <a:srgbClr val="39AE0A"/>
              </a:solidFill>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10E1C558-073A-4A57-A448-E12D6B106C93}"/>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3407369083"/>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y, z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 default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cnt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default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CAST(CHAR(FLOOR(65 + RAND() * 27)) as CHAR) INTO y;</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CAST(CHAR(FLOOR( 97 + RAND() * 27)) as CHAR) INTO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CONCAT(x, y,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cnt &gt; 2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cnt := cnt + 1;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US" dirty="0">
                <a:solidFill>
                  <a:srgbClr val="FD8603"/>
                </a:solidFill>
                <a:latin typeface="Segoe UI Semilight" panose="020B0402040204020203" pitchFamily="34" charset="0"/>
                <a:cs typeface="Segoe UI Semilight" panose="020B0402040204020203" pitchFamily="34" charset="0"/>
              </a:rPr>
              <a:t>    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2594162759"/>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lbl:loop</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with cursor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y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 default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deptno, dname FROM dept ORDER BY deptno DESC;</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1329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open c1;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fetch c1 into x, y;</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concat(x, "  ", y, " ","\n  ", z);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2602056"/>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415946"/>
            <a:ext cx="11303424" cy="400110"/>
          </a:xfrm>
          <a:prstGeom prst="rect">
            <a:avLst/>
          </a:prstGeom>
          <a:noFill/>
        </p:spPr>
        <p:txBody>
          <a:bodyPr wrap="square">
            <a:spAutoFit/>
          </a:bodyPr>
          <a:lstStyle/>
          <a:p>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a:t>
            </a:r>
            <a:r>
              <a:rPr lang="en-US" sz="20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Explicit or implicit commit </a:t>
            </a:r>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is not allowed in stored function or trigger.</a:t>
            </a:r>
            <a:endParaRPr lang="en-IN" sz="2000" dirty="0"/>
          </a:p>
        </p:txBody>
      </p:sp>
    </p:spTree>
    <p:extLst>
      <p:ext uri="{BB962C8B-B14F-4D97-AF65-F5344CB8AC3E}">
        <p14:creationId xmlns:p14="http://schemas.microsoft.com/office/powerpoint/2010/main" val="1440917904"/>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83632"/>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320386"/>
            <a:ext cx="11377264" cy="2492990"/>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ERROR 1415 (0A000): Not allowed to return a result set from a trigger.</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
        <p:nvSpPr>
          <p:cNvPr id="7" name="TextBox 6">
            <a:extLst>
              <a:ext uri="{FF2B5EF4-FFF2-40B4-BE49-F238E27FC236}">
                <a16:creationId xmlns:a16="http://schemas.microsoft.com/office/drawing/2014/main" id="{9109F0B2-5C1E-4B43-A5A7-180639AB1DA6}"/>
              </a:ext>
            </a:extLst>
          </p:cNvPr>
          <p:cNvSpPr txBox="1"/>
          <p:nvPr/>
        </p:nvSpPr>
        <p:spPr>
          <a:xfrm>
            <a:off x="119336" y="71333"/>
            <a:ext cx="11414062" cy="2185214"/>
          </a:xfrm>
          <a:prstGeom prst="rect">
            <a:avLst/>
          </a:prstGeom>
          <a:noFill/>
        </p:spPr>
        <p:txBody>
          <a:bodyPr wrap="square">
            <a:spAutoFit/>
          </a:bodyPr>
          <a:lstStyle/>
          <a:p>
            <a:pPr algn="l"/>
            <a:r>
              <a:rPr lang="en-US" b="1" i="0" dirty="0">
                <a:solidFill>
                  <a:srgbClr val="3A3A3A"/>
                </a:solidFill>
                <a:effectLst/>
                <a:latin typeface="Work Sans" panose="020B0604020202020204" pitchFamily="2" charset="0"/>
              </a:rPr>
              <a:t>Triggers are mainly required for the following purposes:</a:t>
            </a:r>
          </a:p>
          <a:p>
            <a:pPr algn="l"/>
            <a:endParaRPr lang="en-US" sz="8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To maintain complex integrity constraints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Auditing table information by recording the changes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Signaling other program actions when changes are made to the table</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Enforcing complex business rules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Preventing invalid transactions</a:t>
            </a:r>
          </a:p>
        </p:txBody>
      </p:sp>
      <p:sp>
        <p:nvSpPr>
          <p:cNvPr id="4" name="TextBox 3">
            <a:extLst>
              <a:ext uri="{FF2B5EF4-FFF2-40B4-BE49-F238E27FC236}">
                <a16:creationId xmlns:a16="http://schemas.microsoft.com/office/drawing/2014/main" id="{452EE37F-CA72-763E-17C9-EDB94FF33AD8}"/>
              </a:ext>
            </a:extLst>
          </p:cNvPr>
          <p:cNvSpPr txBox="1"/>
          <p:nvPr/>
        </p:nvSpPr>
        <p:spPr>
          <a:xfrm>
            <a:off x="9048328" y="106757"/>
            <a:ext cx="3024336" cy="923330"/>
          </a:xfrm>
          <a:prstGeom prst="rect">
            <a:avLst/>
          </a:prstGeom>
          <a:noFill/>
        </p:spPr>
        <p:txBody>
          <a:bodyPr wrap="square">
            <a:spAutoFit/>
          </a:bodyPr>
          <a:lstStyle/>
          <a:p>
            <a:r>
              <a:rPr lang="en-US" i="0" dirty="0">
                <a:solidFill>
                  <a:srgbClr val="C00000"/>
                </a:solidFill>
                <a:effectLst/>
                <a:latin typeface="Open Sans" panose="020B0606030504020204" pitchFamily="34" charset="0"/>
              </a:rPr>
              <a:t>Triggers activate only for changes made to tables by SQL statements.</a:t>
            </a:r>
            <a:endParaRPr lang="en-IN" dirty="0">
              <a:solidFill>
                <a:srgbClr val="C00000"/>
              </a:solidFill>
            </a:endParaRPr>
          </a:p>
        </p:txBody>
      </p:sp>
    </p:spTree>
    <p:extLst>
      <p:ext uri="{BB962C8B-B14F-4D97-AF65-F5344CB8AC3E}">
        <p14:creationId xmlns:p14="http://schemas.microsoft.com/office/powerpoint/2010/main" val="2024117397"/>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826802"/>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Stored column cannot be converted to virtual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5158933"/>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stored column to virtual column by giving GENERATED ALWAYS AS</a:t>
            </a:r>
          </a:p>
        </p:txBody>
      </p:sp>
      <p:sp>
        <p:nvSpPr>
          <p:cNvPr id="7" name="Rectangle 6">
            <a:extLst>
              <a:ext uri="{FF2B5EF4-FFF2-40B4-BE49-F238E27FC236}">
                <a16:creationId xmlns:a16="http://schemas.microsoft.com/office/drawing/2014/main" id="{37E29D04-BAB4-45E4-9B6A-34101EBDE0F6}"/>
              </a:ext>
            </a:extLst>
          </p:cNvPr>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B57D4E66-00C2-482E-B8F7-2498726B488B}"/>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2199704631"/>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74906"/>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
        <p:nvSpPr>
          <p:cNvPr id="5" name="TextBox 9">
            <a:extLst>
              <a:ext uri="{FF2B5EF4-FFF2-40B4-BE49-F238E27FC236}">
                <a16:creationId xmlns:a16="http://schemas.microsoft.com/office/drawing/2014/main" id="{ED6AB609-4DBC-4041-8E45-D7BB642149F7}"/>
              </a:ext>
            </a:extLst>
          </p:cNvPr>
          <p:cNvSpPr txBox="1"/>
          <p:nvPr/>
        </p:nvSpPr>
        <p:spPr>
          <a:xfrm>
            <a:off x="190224"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6" name="TextBox 9">
            <a:extLst>
              <a:ext uri="{FF2B5EF4-FFF2-40B4-BE49-F238E27FC236}">
                <a16:creationId xmlns:a16="http://schemas.microsoft.com/office/drawing/2014/main" id="{AD2A88C9-C9BB-6BBF-E126-09986EDB8DA4}"/>
              </a:ext>
            </a:extLst>
          </p:cNvPr>
          <p:cNvSpPr txBox="1"/>
          <p:nvPr/>
        </p:nvSpPr>
        <p:spPr>
          <a:xfrm>
            <a:off x="6240016"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47590011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1879259116"/>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a:solidFill>
                  <a:srgbClr val="0077AA"/>
                </a:solidFill>
                <a:latin typeface="Segoe UI Semilight" panose="020B0402040204020203" pitchFamily="34" charset="0"/>
                <a:cs typeface="Segoe UI Semilight" panose="020B0402040204020203" pitchFamily="34" charset="0"/>
              </a:rPr>
              <a:t>DROP TRIGGER IF EXISTS</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a:solidFill>
                  <a:srgbClr val="0077AA"/>
                </a:solidFill>
                <a:latin typeface="Segoe UI Semilight" panose="020B0402040204020203" pitchFamily="34" charset="0"/>
                <a:cs typeface="Segoe UI Semilight" panose="020B0402040204020203" pitchFamily="34" charset="0"/>
              </a:rPr>
              <a:t>CREATE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TRIGGER</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a:solidFill>
                  <a:srgbClr val="0077AA"/>
                </a:solidFill>
                <a:latin typeface="Segoe UI Semilight" panose="020B0402040204020203" pitchFamily="34" charset="0"/>
                <a:cs typeface="Segoe UI Semilight" panose="020B0402040204020203" pitchFamily="34" charset="0"/>
              </a:rPr>
              <a:t>BEFORE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INSERT</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ON</a:t>
            </a:r>
            <a:r>
              <a:rPr lang="en-IN">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a:solidFill>
                  <a:srgbClr val="0077AA"/>
                </a:solidFill>
                <a:latin typeface="Segoe UI Semilight" panose="020B0402040204020203" pitchFamily="34" charset="0"/>
                <a:cs typeface="Segoe UI Semilight" panose="020B0402040204020203" pitchFamily="34" charset="0"/>
              </a:rPr>
              <a:t>FOR</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EACH</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ROW</a:t>
            </a:r>
          </a:p>
          <a:p>
            <a:pPr marL="261938"/>
            <a:r>
              <a:rPr lang="en-IN">
                <a:solidFill>
                  <a:srgbClr val="0077AA"/>
                </a:solidFill>
                <a:latin typeface="Segoe UI Semilight" panose="020B0402040204020203" pitchFamily="34" charset="0"/>
                <a:cs typeface="Segoe UI Semilight" panose="020B0402040204020203" pitchFamily="34" charset="0"/>
              </a:rPr>
              <a:t>begin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a:latin typeface="Segoe UI Semilight" panose="020B0402040204020203" pitchFamily="34" charset="0"/>
                <a:cs typeface="Segoe UI Semilight" panose="020B0402040204020203" pitchFamily="34" charset="0"/>
              </a:rPr>
              <a:t>then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a:solidFill>
                  <a:srgbClr val="669900"/>
                </a:solidFill>
                <a:latin typeface="Segoe UI Semilight" panose="020B0402040204020203" pitchFamily="34" charset="0"/>
                <a:cs typeface="Segoe UI Semilight" panose="020B0402040204020203" pitchFamily="34" charset="0"/>
              </a:rPr>
              <a:t>'42000'</a:t>
            </a:r>
            <a:r>
              <a:rPr lang="en-IN">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a:solidFill>
                  <a:srgbClr val="669900"/>
                </a:solidFill>
                <a:latin typeface="Segoe UI Semilight" panose="020B0402040204020203" pitchFamily="34" charset="0"/>
                <a:cs typeface="Segoe UI Semilight" panose="020B0402040204020203" pitchFamily="34" charset="0"/>
              </a:rPr>
              <a:t>'Invalid department number'</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end</a:t>
            </a:r>
            <a:r>
              <a:rPr lang="en-IN">
                <a:solidFill>
                  <a:srgbClr val="0077AA"/>
                </a:solidFill>
                <a:latin typeface="Segoe UI Semilight" panose="020B04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solidFill>
                  <a:srgbClr val="0077AA"/>
                </a:solidFill>
                <a:latin typeface="Segoe UI Semilight" panose="020B0402040204020203" pitchFamily="34" charset="0"/>
                <a:cs typeface="Segoe UI Semilight" panose="020B0402040204020203" pitchFamily="34" charset="0"/>
              </a:rPr>
              <a:t>end</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092632628"/>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NEW.customerID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solidFill>
                  <a:schemeClr val="bg1">
                    <a:lumMod val="50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solidFill>
                  <a:schemeClr val="bg1">
                    <a:lumMod val="50000"/>
                  </a:schemeClr>
                </a:solidFill>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096000" y="1556792"/>
            <a:ext cx="5444326" cy="120032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itemID INTO x FROM item WHERE itemID = NEW.itemID;</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a:t>
            </a:r>
            <a:r>
              <a:rPr lang="en-IN" dirty="0" err="1">
                <a:latin typeface="Segoe UI Semilight" panose="020B0402040204020203" pitchFamily="34" charset="0"/>
                <a:cs typeface="Segoe UI Semilight" panose="020B0402040204020203" pitchFamily="34" charset="0"/>
              </a:rPr>
              <a:t>NEW.itemid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383703477"/>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&lt;firstname&gt; </a:t>
            </a:r>
            <a:r>
              <a:rPr lang="en-US" sz="2000" dirty="0"/>
              <a:t>Jane</a:t>
            </a:r>
            <a:r>
              <a:rPr lang="en-US" sz="2000" dirty="0">
                <a:solidFill>
                  <a:srgbClr val="2658E6"/>
                </a:solidFill>
              </a:rPr>
              <a:t> </a:t>
            </a:r>
            <a:r>
              <a:rPr lang="en-US" sz="2000" dirty="0">
                <a:solidFill>
                  <a:schemeClr val="accent2">
                    <a:lumMod val="75000"/>
                  </a:schemeClr>
                </a:solidFill>
              </a:rPr>
              <a:t>&lt;/firstname&gt;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&lt;firstname&gt; </a:t>
            </a:r>
            <a:r>
              <a:rPr lang="en-US" sz="2000" dirty="0"/>
              <a:t>William</a:t>
            </a:r>
            <a:r>
              <a:rPr lang="en-US" sz="2000" dirty="0">
                <a:solidFill>
                  <a:srgbClr val="2658E6"/>
                </a:solidFill>
              </a:rPr>
              <a:t> </a:t>
            </a:r>
            <a:r>
              <a:rPr lang="en-US" sz="2000" dirty="0">
                <a:solidFill>
                  <a:schemeClr val="accent2">
                    <a:lumMod val="75000"/>
                  </a:schemeClr>
                </a:solidFill>
              </a:rPr>
              <a:t>&lt;/firstname&gt;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SCHEMA</a:t>
            </a:r>
          </a:p>
        </p:txBody>
      </p:sp>
      <p:sp>
        <p:nvSpPr>
          <p:cNvPr id="3" name="Rectangle 2"/>
          <p:cNvSpPr/>
          <p:nvPr/>
        </p:nvSpPr>
        <p:spPr>
          <a:xfrm>
            <a:off x="614569" y="1916832"/>
            <a:ext cx="9906000" cy="880369"/>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TABLES </a:t>
            </a:r>
            <a:r>
              <a:rPr lang="en-IN" dirty="0">
                <a:latin typeface="Liberation Mono"/>
                <a:ea typeface="Times New Roman" panose="02020603050405020304" pitchFamily="18" charset="0"/>
              </a:rPr>
              <a:t>FROM</a:t>
            </a:r>
            <a:r>
              <a:rPr lang="en-IN"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H2DB</a:t>
            </a:r>
            <a:r>
              <a:rPr lang="en-IN" dirty="0">
                <a:latin typeface="Liberation Mono"/>
                <a:ea typeface="Times New Roman" panose="02020603050405020304" pitchFamily="18" charset="0"/>
              </a:rPr>
              <a:t>;</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 </a:t>
            </a:r>
            <a:r>
              <a:rPr lang="en-IN" sz="2000" dirty="0">
                <a:solidFill>
                  <a:srgbClr val="0077AA"/>
                </a:solidFill>
                <a:latin typeface="Liberation Mono"/>
              </a:rPr>
              <a:t>SCHEMAS </a:t>
            </a:r>
            <a:r>
              <a:rPr lang="en-IN" sz="2000" dirty="0">
                <a:solidFill>
                  <a:srgbClr val="A67F59"/>
                </a:solidFill>
                <a:latin typeface="Liberation Mono"/>
              </a:rPr>
              <a:t>| </a:t>
            </a:r>
            <a:r>
              <a:rPr lang="en-IN" sz="2000" dirty="0">
                <a:solidFill>
                  <a:srgbClr val="0077AA"/>
                </a:solidFill>
                <a:latin typeface="Liberation Mono"/>
              </a:rPr>
              <a:t>TABLES</a:t>
            </a:r>
            <a:r>
              <a:rPr lang="en-IN" sz="2000" dirty="0">
                <a:solidFill>
                  <a:srgbClr val="A67F59"/>
                </a:solidFill>
                <a:latin typeface="Liberation Mono"/>
              </a:rPr>
              <a:t> </a:t>
            </a:r>
            <a:r>
              <a:rPr lang="en-IN" sz="2000" dirty="0">
                <a:solidFill>
                  <a:srgbClr val="999999"/>
                </a:solidFill>
                <a:latin typeface="Liberation Mono"/>
              </a:rPr>
              <a:t>[</a:t>
            </a:r>
            <a:r>
              <a:rPr lang="en-IN" sz="2000" dirty="0">
                <a:latin typeface="Liberation Mono"/>
              </a:rPr>
              <a:t>FROM</a:t>
            </a:r>
            <a:r>
              <a:rPr lang="en-IN" sz="2000" dirty="0">
                <a:solidFill>
                  <a:srgbClr val="000000"/>
                </a:solidFill>
                <a:latin typeface="Liberation Mono"/>
              </a:rPr>
              <a:t> </a:t>
            </a:r>
            <a:r>
              <a:rPr lang="en-IN" sz="2000" dirty="0">
                <a:solidFill>
                  <a:srgbClr val="669900"/>
                </a:solidFill>
                <a:latin typeface="Liberation Mono"/>
              </a:rPr>
              <a:t>schemaName</a:t>
            </a:r>
            <a:r>
              <a:rPr lang="en-IN" sz="2000" dirty="0">
                <a:solidFill>
                  <a:srgbClr val="999999"/>
                </a:solidFill>
                <a:latin typeface="Liberation Mono"/>
              </a:rPr>
              <a:t>] </a:t>
            </a:r>
            <a:r>
              <a:rPr lang="en-IN" sz="2000" dirty="0">
                <a:solidFill>
                  <a:srgbClr val="000000"/>
                </a:solidFill>
                <a:latin typeface="Liberation Mono"/>
              </a:rPr>
              <a:t>}</a:t>
            </a:r>
            <a:endParaRPr lang="en-IN" sz="2000" dirty="0"/>
          </a:p>
        </p:txBody>
      </p:sp>
      <p:sp>
        <p:nvSpPr>
          <p:cNvPr id="7" name="Title 1">
            <a:extLst>
              <a:ext uri="{FF2B5EF4-FFF2-40B4-BE49-F238E27FC236}">
                <a16:creationId xmlns:a16="http://schemas.microsoft.com/office/drawing/2014/main" id="{B64A00B8-3F32-1186-E833-C3422211D6FB}"/>
              </a:ext>
            </a:extLst>
          </p:cNvPr>
          <p:cNvSpPr txBox="1">
            <a:spLocks/>
          </p:cNvSpPr>
          <p:nvPr/>
        </p:nvSpPr>
        <p:spPr>
          <a:xfrm>
            <a:off x="609600" y="3068960"/>
            <a:ext cx="10972800"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b="1" dirty="0">
                <a:latin typeface="Arial" pitchFamily="34" charset="0"/>
                <a:cs typeface="Arial" pitchFamily="34" charset="0"/>
              </a:rPr>
              <a:t>USE SCHEMA</a:t>
            </a:r>
          </a:p>
        </p:txBody>
      </p:sp>
      <p:sp>
        <p:nvSpPr>
          <p:cNvPr id="8" name="Rectangle 7">
            <a:extLst>
              <a:ext uri="{FF2B5EF4-FFF2-40B4-BE49-F238E27FC236}">
                <a16:creationId xmlns:a16="http://schemas.microsoft.com/office/drawing/2014/main" id="{EDE602EF-ED07-2024-11A5-4D45D762555E}"/>
              </a:ext>
            </a:extLst>
          </p:cNvPr>
          <p:cNvSpPr/>
          <p:nvPr/>
        </p:nvSpPr>
        <p:spPr>
          <a:xfrm>
            <a:off x="609600" y="4725144"/>
            <a:ext cx="8839200" cy="464871"/>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H2DB</a:t>
            </a:r>
          </a:p>
        </p:txBody>
      </p:sp>
      <p:sp>
        <p:nvSpPr>
          <p:cNvPr id="9" name="Rectangle 8">
            <a:extLst>
              <a:ext uri="{FF2B5EF4-FFF2-40B4-BE49-F238E27FC236}">
                <a16:creationId xmlns:a16="http://schemas.microsoft.com/office/drawing/2014/main" id="{3E1166D5-13EA-00A3-E5C3-BA6D26005454}"/>
              </a:ext>
            </a:extLst>
          </p:cNvPr>
          <p:cNvSpPr/>
          <p:nvPr/>
        </p:nvSpPr>
        <p:spPr>
          <a:xfrm>
            <a:off x="609600" y="4217090"/>
            <a:ext cx="2162772" cy="400110"/>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schema_name</a:t>
            </a:r>
          </a:p>
        </p:txBody>
      </p:sp>
    </p:spTree>
    <p:extLst>
      <p:ext uri="{BB962C8B-B14F-4D97-AF65-F5344CB8AC3E}">
        <p14:creationId xmlns:p14="http://schemas.microsoft.com/office/powerpoint/2010/main" val="403499630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solidFill>
                  <a:schemeClr val="bg1">
                    <a:lumMod val="50000"/>
                  </a:schemeClr>
                </a:solidFill>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CHAR</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926408959"/>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&lt;firstname&gt; </a:t>
            </a:r>
            <a:r>
              <a:rPr lang="en-US" sz="2000" dirty="0"/>
              <a:t>Jane</a:t>
            </a:r>
            <a:r>
              <a:rPr lang="en-US" sz="2000" dirty="0">
                <a:solidFill>
                  <a:srgbClr val="2658E6"/>
                </a:solidFill>
              </a:rPr>
              <a:t> </a:t>
            </a:r>
            <a:r>
              <a:rPr lang="en-US" sz="2000" dirty="0">
                <a:solidFill>
                  <a:schemeClr val="accent2">
                    <a:lumMod val="75000"/>
                  </a:schemeClr>
                </a:solidFill>
              </a:rPr>
              <a:t>&lt;/firstname&gt;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&lt;firstname&gt; </a:t>
            </a:r>
            <a:r>
              <a:rPr lang="en-US" sz="2000" dirty="0"/>
              <a:t>William</a:t>
            </a:r>
            <a:r>
              <a:rPr lang="en-US" sz="2000" dirty="0">
                <a:solidFill>
                  <a:srgbClr val="2658E6"/>
                </a:solidFill>
              </a:rPr>
              <a:t> </a:t>
            </a:r>
            <a:r>
              <a:rPr lang="en-US" sz="2000" dirty="0">
                <a:solidFill>
                  <a:schemeClr val="accent2">
                    <a:lumMod val="75000"/>
                  </a:schemeClr>
                </a:solidFill>
              </a:rPr>
              <a:t>&lt;/firstname&gt;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"//employee[$1]//firstname"</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923330"/>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row_number() over(partition by deptno, dname, loc, walletid) R1, duplicate.*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duplicate) t1 </a:t>
            </a:r>
            <a:r>
              <a:rPr lang="en-US" dirty="0">
                <a:solidFill>
                  <a:srgbClr val="0077AA"/>
                </a:solidFill>
                <a:latin typeface="Liberation Mono"/>
                <a:cs typeface="Arial" panose="020B0604020202020204" pitchFamily="34" charset="0"/>
              </a:rPr>
              <a:t>WHERE</a:t>
            </a:r>
            <a:r>
              <a:rPr lang="en-US" b="1" dirty="0">
                <a:latin typeface="Liberation Mono"/>
                <a:cs typeface="Calibri" panose="020F0502020204030204" pitchFamily="34" charset="0"/>
              </a:rPr>
              <a:t> r1&gt;1;</a:t>
            </a:r>
          </a:p>
        </p:txBody>
      </p:sp>
      <p:sp>
        <p:nvSpPr>
          <p:cNvPr id="6" name="Rectangle 5"/>
          <p:cNvSpPr/>
          <p:nvPr/>
        </p:nvSpPr>
        <p:spPr>
          <a:xfrm>
            <a:off x="335360" y="4772806"/>
            <a:ext cx="11449272" cy="677108"/>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a:t>
            </a:r>
            <a:r>
              <a:rPr lang="en-IN" sz="2000" b="1" dirty="0">
                <a:latin typeface="Liberation Mono"/>
                <a:cs typeface="Calibri" panose="020F0502020204030204" pitchFamily="34" charset="0"/>
              </a:rPr>
              <a:t>Display employee name with highest salary in each job.</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ename, job,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(job, sal)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job, MAX(sal)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a:t>
            </a:r>
            <a:endParaRPr lang="en-IN" dirty="0">
              <a:latin typeface="Liberation Mono"/>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
        <p:nvSpPr>
          <p:cNvPr id="7" name="Rectangle 6">
            <a:extLst>
              <a:ext uri="{FF2B5EF4-FFF2-40B4-BE49-F238E27FC236}">
                <a16:creationId xmlns:a16="http://schemas.microsoft.com/office/drawing/2014/main" id="{8471A10E-AC2D-38CC-528A-F85881BB989E}"/>
              </a:ext>
            </a:extLst>
          </p:cNvPr>
          <p:cNvSpPr/>
          <p:nvPr/>
        </p:nvSpPr>
        <p:spPr>
          <a:xfrm>
            <a:off x="335360" y="5696029"/>
            <a:ext cx="11449272" cy="677108"/>
          </a:xfrm>
          <a:prstGeom prst="rect">
            <a:avLst/>
          </a:prstGeom>
        </p:spPr>
        <p:txBody>
          <a:bodyPr wrap="square">
            <a:spAutoFit/>
          </a:bodyPr>
          <a:lstStyle/>
          <a:p>
            <a:r>
              <a:rPr lang="en-IN" sz="2000" b="1" dirty="0">
                <a:latin typeface="Liberation Mono"/>
                <a:cs typeface="Calibri" panose="020F0502020204030204" pitchFamily="34" charset="0"/>
              </a:rPr>
              <a:t>9. Display employee having the same salary</a:t>
            </a:r>
          </a:p>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2778608303"/>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shell commands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764704"/>
            <a:ext cx="11809312" cy="1477328"/>
          </a:xfrm>
          <a:prstGeom prst="rect">
            <a:avLst/>
          </a:prstGeom>
        </p:spPr>
        <p:txBody>
          <a:bodyPr wrap="square">
            <a:spAutoFit/>
          </a:bodyPr>
          <a:lstStyle/>
          <a:p>
            <a:r>
              <a:rPr lang="en-IN" dirty="0">
                <a:solidFill>
                  <a:srgbClr val="0077AA"/>
                </a:solidFill>
                <a:latin typeface="Liberation Mono"/>
                <a:cs typeface="Times New Roman" panose="02020603050405020304" pitchFamily="18" charset="0"/>
              </a:rPr>
              <a:t> MySQL  JS &gt; function fn(x ,y) {</a:t>
            </a:r>
          </a:p>
          <a:p>
            <a:r>
              <a:rPr lang="en-IN" dirty="0">
                <a:solidFill>
                  <a:srgbClr val="0077AA"/>
                </a:solidFill>
                <a:latin typeface="Liberation Mono"/>
                <a:cs typeface="Times New Roman" panose="02020603050405020304" pitchFamily="18" charset="0"/>
              </a:rPr>
              <a:t>                   -&gt; print(x + y);</a:t>
            </a:r>
          </a:p>
          <a:p>
            <a:r>
              <a:rPr lang="en-IN" dirty="0">
                <a:solidFill>
                  <a:srgbClr val="0077AA"/>
                </a:solidFill>
                <a:latin typeface="Liberation Mono"/>
                <a:cs typeface="Times New Roman" panose="02020603050405020304" pitchFamily="18" charset="0"/>
              </a:rPr>
              <a:t>                   -&gt; }</a:t>
            </a:r>
          </a:p>
          <a:p>
            <a:r>
              <a:rPr lang="en-IN" dirty="0">
                <a:solidFill>
                  <a:srgbClr val="0077AA"/>
                </a:solidFill>
                <a:latin typeface="Liberation Mono"/>
                <a:cs typeface="Times New Roman" panose="02020603050405020304" pitchFamily="18" charset="0"/>
              </a:rPr>
              <a:t>                    -&gt;</a:t>
            </a:r>
          </a:p>
          <a:p>
            <a:r>
              <a:rPr lang="en-IN" dirty="0">
                <a:solidFill>
                  <a:srgbClr val="0077AA"/>
                </a:solidFill>
                <a:latin typeface="Liberation Mono"/>
                <a:cs typeface="Times New Roman" panose="02020603050405020304" pitchFamily="18" charset="0"/>
              </a:rPr>
              <a:t> MySQL  JS &gt;  fn(10,20);</a:t>
            </a:r>
          </a:p>
        </p:txBody>
      </p:sp>
      <p:sp>
        <p:nvSpPr>
          <p:cNvPr id="4" name="TextBox 3">
            <a:extLst>
              <a:ext uri="{FF2B5EF4-FFF2-40B4-BE49-F238E27FC236}">
                <a16:creationId xmlns:a16="http://schemas.microsoft.com/office/drawing/2014/main" id="{2C3A27E2-B7E1-05F5-423A-D0E890176176}"/>
              </a:ext>
            </a:extLst>
          </p:cNvPr>
          <p:cNvSpPr txBox="1"/>
          <p:nvPr/>
        </p:nvSpPr>
        <p:spPr>
          <a:xfrm>
            <a:off x="191082" y="2505670"/>
            <a:ext cx="11593549" cy="3416320"/>
          </a:xfrm>
          <a:prstGeom prst="rect">
            <a:avLst/>
          </a:prstGeom>
        </p:spPr>
        <p:txBody>
          <a:bodyPr wrap="square">
            <a:spAutoFit/>
          </a:bodyPr>
          <a:lstStyle>
            <a:defPPr>
              <a:defRPr lang="en-US"/>
            </a:defPPr>
            <a:lvl1pPr>
              <a:defRPr>
                <a:solidFill>
                  <a:srgbClr val="0077AA"/>
                </a:solidFill>
                <a:latin typeface="Liberation Mono"/>
                <a:cs typeface="Times New Roman" panose="02020603050405020304" pitchFamily="18" charset="0"/>
              </a:defRPr>
            </a:lvl1pPr>
          </a:lstStyle>
          <a:p>
            <a:r>
              <a:rPr lang="en-IN" dirty="0"/>
              <a:t> MySQL  JS &gt; \SQL</a:t>
            </a:r>
          </a:p>
          <a:p>
            <a:r>
              <a:rPr lang="en-IN" dirty="0"/>
              <a:t>  Switching to SQL mode... Commands end with ;</a:t>
            </a:r>
          </a:p>
          <a:p>
            <a:endParaRPr lang="en-IN" dirty="0"/>
          </a:p>
          <a:p>
            <a:r>
              <a:rPr lang="en-IN" dirty="0"/>
              <a:t>  MySQL  SQL &gt; \connect root@localhost</a:t>
            </a:r>
          </a:p>
          <a:p>
            <a:r>
              <a:rPr lang="en-IN" dirty="0"/>
              <a:t>  Creating a session to 'root@localhost’</a:t>
            </a:r>
          </a:p>
          <a:p>
            <a:r>
              <a:rPr lang="en-IN" dirty="0"/>
              <a:t>  Please provide the password for 'root@localhost': ****</a:t>
            </a:r>
          </a:p>
          <a:p>
            <a:r>
              <a:rPr lang="en-IN" dirty="0"/>
              <a:t>  Save password for 'root@localhost'? [Y]es/[N]o/Ne[v]er (default No): n</a:t>
            </a:r>
          </a:p>
          <a:p>
            <a:r>
              <a:rPr lang="en-IN" dirty="0"/>
              <a:t>  Fetching global names for auto-completion... Press ^C to stop.</a:t>
            </a:r>
          </a:p>
          <a:p>
            <a:r>
              <a:rPr lang="en-IN" dirty="0"/>
              <a:t>  Your MySQL connection id is 18 (X protocol)</a:t>
            </a:r>
          </a:p>
          <a:p>
            <a:r>
              <a:rPr lang="en-IN" dirty="0"/>
              <a:t>  Server version: 8.0.31 MySQL Community Server - GPL</a:t>
            </a:r>
          </a:p>
          <a:p>
            <a:r>
              <a:rPr lang="en-IN" dirty="0"/>
              <a:t>  No default schema selected; type \use &lt;schema&gt; to set one.</a:t>
            </a:r>
          </a:p>
          <a:p>
            <a:r>
              <a:rPr lang="en-IN" dirty="0"/>
              <a:t> MySQL  localhost:33060+ </a:t>
            </a:r>
            <a:r>
              <a:rPr lang="en-IN" dirty="0" err="1"/>
              <a:t>ssl</a:t>
            </a:r>
            <a:r>
              <a:rPr lang="en-IN" dirty="0"/>
              <a:t>  SQL &gt; USE DB1;</a:t>
            </a:r>
          </a:p>
        </p:txBody>
      </p:sp>
    </p:spTree>
    <p:extLst>
      <p:ext uri="{BB962C8B-B14F-4D97-AF65-F5344CB8AC3E}">
        <p14:creationId xmlns:p14="http://schemas.microsoft.com/office/powerpoint/2010/main" val="466239436"/>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263352" y="3933056"/>
            <a:ext cx="11665296" cy="923330"/>
          </a:xfrm>
          <a:prstGeom prst="rect">
            <a:avLst/>
          </a:prstGeom>
          <a:solidFill>
            <a:schemeClr val="accent6">
              <a:lumMod val="50000"/>
            </a:schemeClr>
          </a:solidFill>
        </p:spPr>
        <p:txBody>
          <a:bodyPr wrap="square">
            <a:spAutoFit/>
          </a:bodyPr>
          <a:lstStyle/>
          <a:p>
            <a:r>
              <a:rPr lang="en-IN" sz="2400" b="0" i="0" dirty="0">
                <a:solidFill>
                  <a:schemeClr val="bg1"/>
                </a:solidFill>
                <a:effectLst/>
                <a:latin typeface="NexusSans"/>
              </a:rPr>
              <a:t>Binary Numbers</a:t>
            </a:r>
          </a:p>
          <a:p>
            <a:endParaRPr lang="en-US" sz="800" b="0" i="0" dirty="0">
              <a:solidFill>
                <a:schemeClr val="bg1"/>
              </a:solidFill>
              <a:effectLst/>
              <a:latin typeface="NexusSans"/>
            </a:endParaRPr>
          </a:p>
          <a:p>
            <a:r>
              <a:rPr lang="en-US" sz="2200" b="0" i="0" dirty="0">
                <a:solidFill>
                  <a:schemeClr val="bg1"/>
                </a:solidFill>
                <a:effectLst/>
                <a:latin typeface="NexusSans"/>
              </a:rPr>
              <a:t>1, 2, 4, 8, 16, 32, 64, 128, 256, 512, 1024, 2048, 4096, 8192, 16384, 32768, 65536, and so on.</a:t>
            </a:r>
            <a:endParaRPr lang="en-IN" sz="2200" dirty="0">
              <a:solidFill>
                <a:schemeClr val="bg1"/>
              </a:solidFill>
            </a:endParaRPr>
          </a:p>
        </p:txBody>
      </p:sp>
    </p:spTree>
    <p:extLst>
      <p:ext uri="{BB962C8B-B14F-4D97-AF65-F5344CB8AC3E}">
        <p14:creationId xmlns:p14="http://schemas.microsoft.com/office/powerpoint/2010/main" val="1802076133"/>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25B7A9B-57E0-09B0-5B92-4F110D809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344" y="122464"/>
            <a:ext cx="11737304" cy="6690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790312"/>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Databases: Converting weak entity in ER diagram to RDBMS relation">
            <a:extLst>
              <a:ext uri="{FF2B5EF4-FFF2-40B4-BE49-F238E27FC236}">
                <a16:creationId xmlns:a16="http://schemas.microsoft.com/office/drawing/2014/main" id="{C6914BAC-6A33-1CBE-8369-6C42550C90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0959"/>
            <a:ext cx="6397940" cy="44644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Explain Weak entity set with suitable example.">
            <a:extLst>
              <a:ext uri="{FF2B5EF4-FFF2-40B4-BE49-F238E27FC236}">
                <a16:creationId xmlns:a16="http://schemas.microsoft.com/office/drawing/2014/main" id="{0A34147D-2DAC-DD7B-6355-59BA4F67EC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6825" y="2204864"/>
            <a:ext cx="7985175" cy="36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3851535"/>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3421851710"/>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035178-885F-91DB-6301-F4F257819F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3672" y="332656"/>
            <a:ext cx="4968552" cy="6192688"/>
          </a:xfrm>
          <a:prstGeom prst="rect">
            <a:avLst/>
          </a:prstGeom>
        </p:spPr>
      </p:pic>
    </p:spTree>
    <p:extLst>
      <p:ext uri="{BB962C8B-B14F-4D97-AF65-F5344CB8AC3E}">
        <p14:creationId xmlns:p14="http://schemas.microsoft.com/office/powerpoint/2010/main" val="2264136539"/>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E70724C-C536-8831-D0A7-8EC771138549}"/>
              </a:ext>
            </a:extLst>
          </p:cNvPr>
          <p:cNvSpPr txBox="1"/>
          <p:nvPr/>
        </p:nvSpPr>
        <p:spPr>
          <a:xfrm>
            <a:off x="911424" y="260648"/>
            <a:ext cx="10729192" cy="5909310"/>
          </a:xfrm>
          <a:prstGeom prst="rect">
            <a:avLst/>
          </a:prstGeom>
          <a:noFill/>
        </p:spPr>
        <p:txBody>
          <a:bodyPr wrap="square">
            <a:spAutoFit/>
          </a:bodyPr>
          <a:lstStyle/>
          <a:p>
            <a:r>
              <a:rPr lang="en-IN" sz="1400" dirty="0"/>
              <a:t>drop procedure if exists pl1;</a:t>
            </a:r>
          </a:p>
          <a:p>
            <a:r>
              <a:rPr lang="en-IN" sz="1400" dirty="0"/>
              <a:t>delimiter $</a:t>
            </a:r>
          </a:p>
          <a:p>
            <a:r>
              <a:rPr lang="en-IN" sz="1400" dirty="0"/>
              <a:t>CREATE PROCEDURE pl1()</a:t>
            </a:r>
          </a:p>
          <a:p>
            <a:r>
              <a:rPr lang="en-IN" sz="1400" dirty="0"/>
              <a:t>BEGIN</a:t>
            </a:r>
          </a:p>
          <a:p>
            <a:r>
              <a:rPr lang="en-IN" sz="1400" dirty="0"/>
              <a:t>	declare d varchar(20);</a:t>
            </a:r>
          </a:p>
          <a:p>
            <a:r>
              <a:rPr lang="en-IN" sz="1400" dirty="0"/>
              <a:t>	declare </a:t>
            </a:r>
            <a:r>
              <a:rPr lang="en-IN" sz="1400" dirty="0" err="1"/>
              <a:t>cnt</a:t>
            </a:r>
            <a:r>
              <a:rPr lang="en-IN" sz="1400" dirty="0"/>
              <a:t> int default 1;</a:t>
            </a:r>
          </a:p>
          <a:p>
            <a:r>
              <a:rPr lang="en-IN" sz="1400" dirty="0"/>
              <a:t>	declare x varchar(2000) default '';</a:t>
            </a:r>
          </a:p>
          <a:p>
            <a:r>
              <a:rPr lang="en-IN" sz="1400" dirty="0"/>
              <a:t>	declare c1 cursor for select dname from dept;</a:t>
            </a:r>
          </a:p>
          <a:p>
            <a:r>
              <a:rPr lang="en-IN" sz="1400" dirty="0"/>
              <a:t>	declare exit handler for 1329 select '</a:t>
            </a:r>
            <a:r>
              <a:rPr lang="en-IN" sz="1400" dirty="0" err="1"/>
              <a:t>ënd</a:t>
            </a:r>
            <a:r>
              <a:rPr lang="en-IN" sz="1400" dirty="0"/>
              <a:t>';</a:t>
            </a:r>
          </a:p>
          <a:p>
            <a:r>
              <a:rPr lang="en-IN" sz="1400" dirty="0"/>
              <a:t>	open c1;</a:t>
            </a:r>
          </a:p>
          <a:p>
            <a:r>
              <a:rPr lang="en-IN" sz="1400" dirty="0"/>
              <a:t>	lbl:LOOP</a:t>
            </a:r>
          </a:p>
          <a:p>
            <a:r>
              <a:rPr lang="en-IN" sz="1400" dirty="0"/>
              <a:t>		fetch c1 into d;</a:t>
            </a:r>
          </a:p>
          <a:p>
            <a:r>
              <a:rPr lang="en-IN" sz="1400" dirty="0"/>
              <a:t>			set </a:t>
            </a:r>
            <a:r>
              <a:rPr lang="en-IN" sz="1400" dirty="0" err="1"/>
              <a:t>cnt</a:t>
            </a:r>
            <a:r>
              <a:rPr lang="en-IN" sz="1400" dirty="0"/>
              <a:t> :=1;</a:t>
            </a:r>
          </a:p>
          <a:p>
            <a:r>
              <a:rPr lang="en-IN" sz="1400" dirty="0"/>
              <a:t>	    	lbl2:LOOP</a:t>
            </a:r>
          </a:p>
          <a:p>
            <a:r>
              <a:rPr lang="en-IN" sz="1400" dirty="0"/>
              <a:t>				if </a:t>
            </a:r>
            <a:r>
              <a:rPr lang="en-IN" sz="1400" dirty="0" err="1"/>
              <a:t>cnt</a:t>
            </a:r>
            <a:r>
              <a:rPr lang="en-IN" sz="1400" dirty="0"/>
              <a:t> &lt;= length(d) THEN</a:t>
            </a:r>
          </a:p>
          <a:p>
            <a:r>
              <a:rPr lang="en-IN" sz="1400" dirty="0"/>
              <a:t>			    	set x := concat(x, substr(d, </a:t>
            </a:r>
            <a:r>
              <a:rPr lang="en-IN" sz="1400" dirty="0" err="1"/>
              <a:t>cnt</a:t>
            </a:r>
            <a:r>
              <a:rPr lang="en-IN" sz="1400" dirty="0"/>
              <a:t>, 1), ", ");</a:t>
            </a:r>
          </a:p>
          <a:p>
            <a:r>
              <a:rPr lang="en-IN" sz="1400" dirty="0"/>
              <a:t>				else </a:t>
            </a:r>
          </a:p>
          <a:p>
            <a:r>
              <a:rPr lang="en-IN" sz="1400" dirty="0"/>
              <a:t>					leave lbl2;</a:t>
            </a:r>
          </a:p>
          <a:p>
            <a:r>
              <a:rPr lang="en-IN" sz="1400" dirty="0"/>
              <a:t>				end if;</a:t>
            </a:r>
          </a:p>
          <a:p>
            <a:r>
              <a:rPr lang="en-IN" sz="1400" dirty="0"/>
              <a:t>				set </a:t>
            </a:r>
            <a:r>
              <a:rPr lang="en-IN" sz="1400" dirty="0" err="1"/>
              <a:t>cnt</a:t>
            </a:r>
            <a:r>
              <a:rPr lang="en-IN" sz="1400" dirty="0"/>
              <a:t> := </a:t>
            </a:r>
            <a:r>
              <a:rPr lang="en-IN" sz="1400" dirty="0" err="1"/>
              <a:t>cnt</a:t>
            </a:r>
            <a:r>
              <a:rPr lang="en-IN" sz="1400" dirty="0"/>
              <a:t> + 1;</a:t>
            </a:r>
          </a:p>
          <a:p>
            <a:r>
              <a:rPr lang="en-IN" sz="1400" dirty="0"/>
              <a:t>			end loop lbl2;</a:t>
            </a:r>
          </a:p>
          <a:p>
            <a:r>
              <a:rPr lang="en-IN" sz="1400" dirty="0"/>
              <a:t>			SELECT x;</a:t>
            </a:r>
          </a:p>
          <a:p>
            <a:r>
              <a:rPr lang="en-IN" sz="1400" dirty="0"/>
              <a:t>			set x:='';</a:t>
            </a:r>
          </a:p>
          <a:p>
            <a:r>
              <a:rPr lang="en-IN" sz="1400" dirty="0"/>
              <a:t>	end loop lbl;</a:t>
            </a:r>
          </a:p>
          <a:p>
            <a:r>
              <a:rPr lang="en-IN" sz="1400" dirty="0"/>
              <a:t>	close c1;</a:t>
            </a:r>
          </a:p>
          <a:p>
            <a:r>
              <a:rPr lang="en-IN" sz="1400" dirty="0"/>
              <a:t>end $</a:t>
            </a:r>
          </a:p>
          <a:p>
            <a:r>
              <a:rPr lang="en-IN" sz="1400" dirty="0"/>
              <a:t>delimiter ;</a:t>
            </a:r>
          </a:p>
        </p:txBody>
      </p:sp>
    </p:spTree>
    <p:extLst>
      <p:ext uri="{BB962C8B-B14F-4D97-AF65-F5344CB8AC3E}">
        <p14:creationId xmlns:p14="http://schemas.microsoft.com/office/powerpoint/2010/main" val="343098470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rgbClr val="A67F59"/>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a:t>
            </a:r>
            <a:r>
              <a:rPr lang="en-US" dirty="0">
                <a:solidFill>
                  <a:srgbClr val="DD4A68"/>
                </a:solidFill>
                <a:latin typeface="Liberation Mono"/>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58351349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7717282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71914"/>
            <a:ext cx="11737305" cy="24929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An index can consist of 16 columns, at maximum. Since a PRIMARY KEY constraint automatically adds an index, it can't have more than 16 columns.</a:t>
            </a:r>
            <a:endParaRPr lang="en-IN"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797152"/>
            <a:ext cx="11810107" cy="1938992"/>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a:p>
            <a:pPr>
              <a:lnSpc>
                <a:spcPct val="100000"/>
              </a:lnSpc>
            </a:pPr>
            <a:r>
              <a:rPr lang="en-US" sz="1800" dirty="0">
                <a:solidFill>
                  <a:schemeClr val="tx1"/>
                </a:solidFill>
                <a:latin typeface="Arial" panose="020B0604020202020204" pitchFamily="34" charset="0"/>
                <a:cs typeface="Arial" panose="020B0604020202020204" pitchFamily="34" charset="0"/>
              </a:rPr>
              <a:t>Stability: The value of the primary key should be stable over time and not change frequently.</a:t>
            </a:r>
            <a:endParaRPr lang="en-IN" sz="1800" dirty="0">
              <a:solidFill>
                <a:schemeClr val="tx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1323439"/>
          </a:xfrm>
          <a:prstGeom prst="rect">
            <a:avLst/>
          </a:prstGeom>
        </p:spPr>
        <p:txBody>
          <a:bodyPr wrap="square">
            <a:spAutoFit/>
          </a:bodyPr>
          <a:lstStyle/>
          <a:p>
            <a:r>
              <a:rPr lang="en-US" sz="2000" dirty="0">
                <a:latin typeface="Palatino Linotype" panose="02040502050505030304"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295869027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
        <p:nvSpPr>
          <p:cNvPr id="6" name="TextBox 5">
            <a:extLst>
              <a:ext uri="{FF2B5EF4-FFF2-40B4-BE49-F238E27FC236}">
                <a16:creationId xmlns:a16="http://schemas.microsoft.com/office/drawing/2014/main" id="{5F768E62-2BD0-17EA-6D45-34CA257EC614}"/>
              </a:ext>
            </a:extLst>
          </p:cNvPr>
          <p:cNvSpPr txBox="1"/>
          <p:nvPr/>
        </p:nvSpPr>
        <p:spPr>
          <a:xfrm>
            <a:off x="191343" y="5733256"/>
            <a:ext cx="1173730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test</a:t>
            </a:r>
            <a:r>
              <a:rPr lang="en-IN" dirty="0">
                <a:solidFill>
                  <a:schemeClr val="bg1">
                    <a:lumMod val="50000"/>
                  </a:schemeClr>
                </a:solidFill>
                <a:latin typeface="Liberation Mono"/>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a:t>
            </a:r>
            <a:r>
              <a:rPr lang="en-IN" dirty="0">
                <a:latin typeface="Liberation Mono"/>
              </a:rPr>
              <a:t>, 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 c11 </a:t>
            </a:r>
            <a:r>
              <a:rPr lang="en-IN" dirty="0">
                <a:solidFill>
                  <a:srgbClr val="834689"/>
                </a:solidFill>
                <a:latin typeface="Liberation Mono"/>
                <a:cs typeface="Arial" panose="020B0604020202020204" pitchFamily="34" charset="0"/>
              </a:rPr>
              <a:t>INT</a:t>
            </a:r>
            <a:r>
              <a:rPr lang="en-IN" dirty="0">
                <a:latin typeface="Liberation Mono"/>
              </a:rPr>
              <a:t>, 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 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chemeClr val="bg1">
                    <a:lumMod val="50000"/>
                  </a:schemeClr>
                </a:solidFill>
                <a:latin typeface="Liberation Mono"/>
              </a:rPr>
              <a:t>(</a:t>
            </a:r>
            <a:r>
              <a:rPr lang="en-IN" dirty="0">
                <a:latin typeface="Liberation Mono"/>
              </a:rPr>
              <a:t>c1, c2, c3, c4, c5, c6, c7, c8, c9, c10, c11, c12, c13, c14, c15, c16, c17, c18 </a:t>
            </a:r>
            <a:r>
              <a:rPr lang="en-IN" dirty="0">
                <a:solidFill>
                  <a:schemeClr val="bg1">
                    <a:lumMod val="50000"/>
                  </a:schemeClr>
                </a:solidFill>
                <a:latin typeface="Liberation Mono"/>
              </a:rPr>
              <a:t>))</a:t>
            </a:r>
            <a:r>
              <a:rPr lang="en-IN" dirty="0">
                <a:latin typeface="Liberation Mono"/>
              </a:rPr>
              <a:t>; </a:t>
            </a:r>
            <a:r>
              <a:rPr lang="en-IN" dirty="0">
                <a:solidFill>
                  <a:srgbClr val="C00000"/>
                </a:solidFill>
                <a:latin typeface="Liberation Mono"/>
                <a:cs typeface="Arial" panose="020B0604020202020204" pitchFamily="34" charset="0"/>
              </a:rPr>
              <a:t>// error</a:t>
            </a:r>
          </a:p>
        </p:txBody>
      </p:sp>
    </p:spTree>
    <p:extLst>
      <p:ext uri="{BB962C8B-B14F-4D97-AF65-F5344CB8AC3E}">
        <p14:creationId xmlns:p14="http://schemas.microsoft.com/office/powerpoint/2010/main" val="1185403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and DROP SCHEMA</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po_number</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supplier_id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solidFill>
                  <a:schemeClr val="bg1">
                    <a:lumMod val="65000"/>
                  </a:schemeClr>
                </a:solidFill>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NOT</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NULL</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a:t>
            </a:r>
            <a:r>
              <a:rPr lang="en-US" dirty="0" err="1">
                <a:latin typeface="Liberation Mono"/>
              </a:rPr>
              <a:t>firstName</a:t>
            </a:r>
            <a:r>
              <a:rPr lang="en-US" dirty="0">
                <a:latin typeface="Liberation Mono"/>
              </a:rPr>
              <a:t>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255</a:t>
            </a:r>
            <a:r>
              <a:rPr lang="en-US" dirty="0">
                <a:solidFill>
                  <a:schemeClr val="bg1">
                    <a:lumMod val="65000"/>
                  </a:schemeClr>
                </a:solidFill>
                <a:latin typeface="Liberation Mono"/>
                <a:cs typeface="Arial" panose="020B0604020202020204" pitchFamily="34" charset="0"/>
              </a:rPr>
              <a:t>)</a:t>
            </a:r>
          </a:p>
          <a:p>
            <a:pPr marL="273050"/>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 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 productID, timeID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err="1">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productID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VARCHAR(255)</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paymentID , orderID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3" name="TextBox 2">
            <a:extLst>
              <a:ext uri="{FF2B5EF4-FFF2-40B4-BE49-F238E27FC236}">
                <a16:creationId xmlns:a16="http://schemas.microsoft.com/office/drawing/2014/main" id="{7E064F4A-8B07-1276-369B-F27A8390D945}"/>
              </a:ext>
            </a:extLst>
          </p:cNvPr>
          <p:cNvSpPr txBox="1"/>
          <p:nvPr/>
        </p:nvSpPr>
        <p:spPr>
          <a:xfrm>
            <a:off x="6096000" y="2644462"/>
            <a:ext cx="609426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try</a:t>
            </a:r>
            <a:r>
              <a:rPr lang="en-IN" dirty="0">
                <a:solidFill>
                  <a:schemeClr val="bg1">
                    <a:lumMod val="65000"/>
                  </a:schemeClr>
                </a:solidFill>
                <a:latin typeface="Liberation Mono"/>
                <a:cs typeface="Arial" panose="020B0604020202020204" pitchFamily="34" charset="0"/>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,c2 </a:t>
            </a:r>
            <a:r>
              <a:rPr lang="en-IN" dirty="0">
                <a:solidFill>
                  <a:srgbClr val="834689"/>
                </a:solidFill>
                <a:latin typeface="Liberation Mono"/>
                <a:cs typeface="Arial" panose="020B0604020202020204" pitchFamily="34" charset="0"/>
              </a:rPr>
              <a:t>INT</a:t>
            </a:r>
            <a:r>
              <a:rPr lang="en-IN" dirty="0">
                <a:latin typeface="Liberation Mono"/>
              </a:rPr>
              <a:t>,c3 </a:t>
            </a:r>
            <a:r>
              <a:rPr lang="en-IN" dirty="0">
                <a:solidFill>
                  <a:srgbClr val="834689"/>
                </a:solidFill>
                <a:latin typeface="Liberation Mono"/>
                <a:cs typeface="Arial" panose="020B0604020202020204" pitchFamily="34" charset="0"/>
              </a:rPr>
              <a:t>INT</a:t>
            </a:r>
            <a:r>
              <a:rPr lang="en-IN" dirty="0">
                <a:latin typeface="Liberation Mono"/>
              </a:rPr>
              <a:t>,c4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,c6 </a:t>
            </a:r>
            <a:r>
              <a:rPr lang="en-IN" dirty="0">
                <a:solidFill>
                  <a:srgbClr val="834689"/>
                </a:solidFill>
                <a:latin typeface="Liberation Mono"/>
                <a:cs typeface="Arial" panose="020B0604020202020204" pitchFamily="34" charset="0"/>
              </a:rPr>
              <a:t>INT</a:t>
            </a:r>
            <a:r>
              <a:rPr lang="en-IN" dirty="0">
                <a:latin typeface="Liberation Mono"/>
              </a:rPr>
              <a:t>,c7 </a:t>
            </a:r>
            <a:r>
              <a:rPr lang="en-IN" dirty="0">
                <a:solidFill>
                  <a:srgbClr val="834689"/>
                </a:solidFill>
                <a:latin typeface="Liberation Mono"/>
                <a:cs typeface="Arial" panose="020B0604020202020204" pitchFamily="34" charset="0"/>
              </a:rPr>
              <a:t>INT</a:t>
            </a:r>
            <a:r>
              <a:rPr lang="en-IN" dirty="0">
                <a:latin typeface="Liberation Mono"/>
              </a:rPr>
              <a:t>,c8 </a:t>
            </a:r>
            <a:r>
              <a:rPr lang="en-IN" dirty="0">
                <a:solidFill>
                  <a:srgbClr val="834689"/>
                </a:solidFill>
                <a:latin typeface="Liberation Mono"/>
                <a:cs typeface="Arial" panose="020B0604020202020204" pitchFamily="34" charset="0"/>
              </a:rPr>
              <a:t>INT</a:t>
            </a:r>
            <a:r>
              <a:rPr lang="en-IN" dirty="0">
                <a:latin typeface="Liberation Mono"/>
              </a:rPr>
              <a:t>,c9 </a:t>
            </a:r>
            <a:r>
              <a:rPr lang="en-IN" dirty="0">
                <a:solidFill>
                  <a:srgbClr val="834689"/>
                </a:solidFill>
                <a:latin typeface="Liberation Mono"/>
                <a:cs typeface="Arial" panose="020B0604020202020204" pitchFamily="34" charset="0"/>
              </a:rPr>
              <a:t>INT</a:t>
            </a:r>
            <a:r>
              <a:rPr lang="en-IN" dirty="0">
                <a:latin typeface="Liberation Mono"/>
              </a:rPr>
              <a:t>,c10 </a:t>
            </a:r>
            <a:r>
              <a:rPr lang="en-IN" dirty="0">
                <a:solidFill>
                  <a:srgbClr val="834689"/>
                </a:solidFill>
                <a:latin typeface="Liberation Mono"/>
                <a:cs typeface="Arial" panose="020B0604020202020204" pitchFamily="34" charset="0"/>
              </a:rPr>
              <a:t>INT</a:t>
            </a:r>
            <a:r>
              <a:rPr lang="en-IN" dirty="0">
                <a:latin typeface="Liberation Mono"/>
              </a:rPr>
              <a:t>,c11 </a:t>
            </a:r>
            <a:r>
              <a:rPr lang="en-IN" dirty="0">
                <a:solidFill>
                  <a:srgbClr val="834689"/>
                </a:solidFill>
                <a:latin typeface="Liberation Mono"/>
                <a:cs typeface="Arial" panose="020B0604020202020204" pitchFamily="34" charset="0"/>
              </a:rPr>
              <a:t>INT</a:t>
            </a:r>
            <a:r>
              <a:rPr lang="en-IN" dirty="0">
                <a:latin typeface="Liberation Mono"/>
              </a:rPr>
              <a:t>,c12 </a:t>
            </a:r>
            <a:r>
              <a:rPr lang="en-IN" dirty="0">
                <a:solidFill>
                  <a:srgbClr val="834689"/>
                </a:solidFill>
                <a:latin typeface="Liberation Mono"/>
                <a:cs typeface="Arial" panose="020B0604020202020204" pitchFamily="34" charset="0"/>
              </a:rPr>
              <a:t>INT</a:t>
            </a:r>
            <a:r>
              <a:rPr lang="en-IN" dirty="0">
                <a:latin typeface="Liberation Mono"/>
              </a:rPr>
              <a:t>,c13 </a:t>
            </a:r>
            <a:r>
              <a:rPr lang="en-IN" dirty="0">
                <a:solidFill>
                  <a:srgbClr val="834689"/>
                </a:solidFill>
                <a:latin typeface="Liberation Mono"/>
                <a:cs typeface="Arial" panose="020B0604020202020204" pitchFamily="34" charset="0"/>
              </a:rPr>
              <a:t>INT</a:t>
            </a:r>
            <a:r>
              <a:rPr lang="en-IN" dirty="0">
                <a:latin typeface="Liberation Mono"/>
              </a:rPr>
              <a:t>,c14 </a:t>
            </a:r>
            <a:r>
              <a:rPr lang="en-IN" dirty="0">
                <a:solidFill>
                  <a:srgbClr val="834689"/>
                </a:solidFill>
                <a:latin typeface="Liberation Mono"/>
                <a:cs typeface="Arial" panose="020B0604020202020204" pitchFamily="34" charset="0"/>
              </a:rPr>
              <a:t>INT</a:t>
            </a:r>
            <a:r>
              <a:rPr lang="en-IN" dirty="0">
                <a:latin typeface="Liberation Mono"/>
              </a:rPr>
              <a:t>,c15 </a:t>
            </a:r>
            <a:r>
              <a:rPr lang="en-IN" dirty="0">
                <a:solidFill>
                  <a:srgbClr val="834689"/>
                </a:solidFill>
                <a:latin typeface="Liberation Mono"/>
                <a:cs typeface="Arial" panose="020B0604020202020204" pitchFamily="34" charset="0"/>
              </a:rPr>
              <a:t>INT</a:t>
            </a:r>
            <a:r>
              <a:rPr lang="en-IN" dirty="0">
                <a:latin typeface="Liberation Mono"/>
              </a:rPr>
              <a:t>,c16 </a:t>
            </a:r>
            <a:r>
              <a:rPr lang="en-IN" dirty="0">
                <a:solidFill>
                  <a:srgbClr val="834689"/>
                </a:solidFill>
                <a:latin typeface="Liberation Mono"/>
                <a:cs typeface="Arial" panose="020B0604020202020204" pitchFamily="34" charset="0"/>
              </a:rPr>
              <a:t>INT</a:t>
            </a:r>
            <a:r>
              <a:rPr lang="en-IN" dirty="0">
                <a:latin typeface="Liberation Mono"/>
              </a:rPr>
              <a:t>,c17 </a:t>
            </a:r>
            <a:r>
              <a:rPr lang="en-IN" dirty="0">
                <a:solidFill>
                  <a:srgbClr val="834689"/>
                </a:solidFill>
                <a:latin typeface="Liberation Mono"/>
                <a:cs typeface="Arial" panose="020B0604020202020204" pitchFamily="34" charset="0"/>
              </a:rPr>
              <a:t>INT</a:t>
            </a:r>
            <a:r>
              <a:rPr lang="en-IN" dirty="0">
                <a:latin typeface="Liberation Mono"/>
              </a:rPr>
              <a:t>,c18 </a:t>
            </a:r>
            <a:r>
              <a:rPr lang="en-IN" dirty="0">
                <a:solidFill>
                  <a:srgbClr val="834689"/>
                </a:solidFill>
                <a:latin typeface="Liberation Mono"/>
                <a:cs typeface="Arial" panose="020B0604020202020204" pitchFamily="34" charset="0"/>
              </a:rPr>
              <a:t>INT</a:t>
            </a:r>
            <a:r>
              <a:rPr lang="en-IN" dirty="0">
                <a:latin typeface="Liberation Mono"/>
              </a:rPr>
              <a:t>,c19 </a:t>
            </a:r>
            <a:r>
              <a:rPr lang="en-IN" dirty="0">
                <a:solidFill>
                  <a:srgbClr val="834689"/>
                </a:solidFill>
                <a:latin typeface="Liberation Mono"/>
                <a:cs typeface="Arial" panose="020B0604020202020204" pitchFamily="34" charset="0"/>
              </a:rPr>
              <a:t>INT</a:t>
            </a:r>
            <a:r>
              <a:rPr lang="en-IN" dirty="0">
                <a:latin typeface="Liberation Mono"/>
              </a:rPr>
              <a:t>,c20 </a:t>
            </a:r>
            <a:r>
              <a:rPr lang="en-IN" dirty="0">
                <a:solidFill>
                  <a:srgbClr val="834689"/>
                </a:solidFill>
                <a:latin typeface="Liberation Mono"/>
                <a:cs typeface="Arial" panose="020B0604020202020204" pitchFamily="34" charset="0"/>
              </a:rPr>
              <a:t>INT</a:t>
            </a:r>
            <a:r>
              <a:rPr lang="en-IN" dirty="0">
                <a:latin typeface="Liberation Mono"/>
              </a:rPr>
              <a:t>,c21 </a:t>
            </a:r>
            <a:r>
              <a:rPr lang="en-IN" dirty="0">
                <a:solidFill>
                  <a:srgbClr val="834689"/>
                </a:solidFill>
                <a:latin typeface="Liberation Mono"/>
                <a:cs typeface="Arial" panose="020B0604020202020204" pitchFamily="34" charset="0"/>
              </a:rPr>
              <a:t>INT</a:t>
            </a:r>
            <a:r>
              <a:rPr lang="en-IN" dirty="0">
                <a:latin typeface="Liberation Mono"/>
              </a:rPr>
              <a:t>,c22 </a:t>
            </a:r>
            <a:r>
              <a:rPr lang="en-IN" dirty="0">
                <a:solidFill>
                  <a:srgbClr val="834689"/>
                </a:solidFill>
                <a:latin typeface="Liberation Mono"/>
                <a:cs typeface="Arial" panose="020B0604020202020204" pitchFamily="34" charset="0"/>
              </a:rPr>
              <a:t>INT</a:t>
            </a:r>
            <a:r>
              <a:rPr lang="en-IN" dirty="0">
                <a:latin typeface="Liberation Mono"/>
              </a:rPr>
              <a:t>,c23 </a:t>
            </a:r>
            <a:r>
              <a:rPr lang="en-IN" dirty="0">
                <a:solidFill>
                  <a:srgbClr val="834689"/>
                </a:solidFill>
                <a:latin typeface="Liberation Mono"/>
                <a:cs typeface="Arial" panose="020B0604020202020204" pitchFamily="34" charset="0"/>
              </a:rPr>
              <a:t>INT</a:t>
            </a:r>
            <a:r>
              <a:rPr lang="en-IN" dirty="0">
                <a:latin typeface="Liberation Mono"/>
              </a:rPr>
              <a:t>,c24 </a:t>
            </a:r>
            <a:r>
              <a:rPr lang="en-IN" dirty="0">
                <a:solidFill>
                  <a:srgbClr val="834689"/>
                </a:solidFill>
                <a:latin typeface="Liberation Mono"/>
                <a:cs typeface="Arial" panose="020B0604020202020204" pitchFamily="34" charset="0"/>
              </a:rPr>
              <a:t>INT</a:t>
            </a:r>
            <a:r>
              <a:rPr lang="en-IN" dirty="0">
                <a:latin typeface="Liberation Mono"/>
              </a:rPr>
              <a:t>,c25 </a:t>
            </a:r>
            <a:r>
              <a:rPr lang="en-IN" dirty="0">
                <a:solidFill>
                  <a:srgbClr val="834689"/>
                </a:solidFill>
                <a:latin typeface="Liberation Mono"/>
                <a:cs typeface="Arial" panose="020B0604020202020204" pitchFamily="34" charset="0"/>
              </a:rPr>
              <a:t>INT</a:t>
            </a:r>
            <a:r>
              <a:rPr lang="en-IN" dirty="0">
                <a:latin typeface="Liberation Mono"/>
              </a:rPr>
              <a:t>,c26 </a:t>
            </a:r>
            <a:r>
              <a:rPr lang="en-IN" dirty="0">
                <a:solidFill>
                  <a:srgbClr val="834689"/>
                </a:solidFill>
                <a:latin typeface="Liberation Mono"/>
                <a:cs typeface="Arial" panose="020B0604020202020204" pitchFamily="34" charset="0"/>
              </a:rPr>
              <a:t>INT</a:t>
            </a:r>
            <a:r>
              <a:rPr lang="en-IN" dirty="0">
                <a:latin typeface="Liberation Mono"/>
              </a:rPr>
              <a:t>,c27 </a:t>
            </a:r>
            <a:r>
              <a:rPr lang="en-IN" dirty="0">
                <a:solidFill>
                  <a:srgbClr val="834689"/>
                </a:solidFill>
                <a:latin typeface="Liberation Mono"/>
                <a:cs typeface="Arial" panose="020B0604020202020204" pitchFamily="34" charset="0"/>
              </a:rPr>
              <a:t>INT</a:t>
            </a:r>
            <a:r>
              <a:rPr lang="en-IN" dirty="0">
                <a:latin typeface="Liberation Mono"/>
              </a:rPr>
              <a:t>,c28 </a:t>
            </a:r>
            <a:r>
              <a:rPr lang="en-IN" dirty="0">
                <a:solidFill>
                  <a:srgbClr val="834689"/>
                </a:solidFill>
                <a:latin typeface="Liberation Mono"/>
                <a:cs typeface="Arial" panose="020B0604020202020204" pitchFamily="34" charset="0"/>
              </a:rPr>
              <a:t>INT</a:t>
            </a:r>
            <a:r>
              <a:rPr lang="en-IN" dirty="0">
                <a:latin typeface="Liberation Mono"/>
              </a:rPr>
              <a:t>,c29 </a:t>
            </a:r>
            <a:r>
              <a:rPr lang="en-IN" dirty="0">
                <a:solidFill>
                  <a:srgbClr val="834689"/>
                </a:solidFill>
                <a:latin typeface="Liberation Mono"/>
                <a:cs typeface="Arial" panose="020B0604020202020204" pitchFamily="34" charset="0"/>
              </a:rPr>
              <a:t>INT</a:t>
            </a:r>
            <a:r>
              <a:rPr lang="en-IN" dirty="0">
                <a:latin typeface="Liberation Mono"/>
              </a:rPr>
              <a:t>,c30 </a:t>
            </a:r>
            <a:r>
              <a:rPr lang="en-IN" dirty="0">
                <a:solidFill>
                  <a:srgbClr val="834689"/>
                </a:solidFill>
                <a:latin typeface="Liberation Mono"/>
                <a:cs typeface="Arial" panose="020B0604020202020204" pitchFamily="34" charset="0"/>
              </a:rPr>
              <a:t>INT</a:t>
            </a:r>
            <a:r>
              <a:rPr lang="en-IN" dirty="0">
                <a:latin typeface="Liberation Mono"/>
              </a:rPr>
              <a:t>,c31 </a:t>
            </a:r>
            <a:r>
              <a:rPr lang="en-IN" dirty="0">
                <a:solidFill>
                  <a:srgbClr val="834689"/>
                </a:solidFill>
                <a:latin typeface="Liberation Mono"/>
                <a:cs typeface="Arial" panose="020B0604020202020204" pitchFamily="34" charset="0"/>
              </a:rPr>
              <a:t>INT</a:t>
            </a:r>
            <a:r>
              <a:rPr lang="en-IN" dirty="0">
                <a:latin typeface="Liberation Mono"/>
              </a:rPr>
              <a:t>,c32 </a:t>
            </a:r>
            <a:r>
              <a:rPr lang="en-IN" dirty="0">
                <a:solidFill>
                  <a:srgbClr val="834689"/>
                </a:solidFill>
                <a:latin typeface="Liberation Mono"/>
                <a:cs typeface="Arial" panose="020B0604020202020204" pitchFamily="34" charset="0"/>
              </a:rPr>
              <a:t>INT</a:t>
            </a:r>
            <a:r>
              <a:rPr lang="en-IN" dirty="0">
                <a:latin typeface="Liberation Mono"/>
              </a:rPr>
              <a:t>,c33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c1, c2, c3, c4, c5, c6, c7, c8, c9, c10, c11, c12, c13, c14, c15, c16, c17</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6" name="TextBox 5">
            <a:extLst>
              <a:ext uri="{FF2B5EF4-FFF2-40B4-BE49-F238E27FC236}">
                <a16:creationId xmlns:a16="http://schemas.microsoft.com/office/drawing/2014/main" id="{AABEA06F-3E8C-A78E-D03A-FEBB3CFDD208}"/>
              </a:ext>
            </a:extLst>
          </p:cNvPr>
          <p:cNvSpPr txBox="1"/>
          <p:nvPr/>
        </p:nvSpPr>
        <p:spPr>
          <a:xfrm>
            <a:off x="6105306" y="2123913"/>
            <a:ext cx="1085963" cy="369332"/>
          </a:xfrm>
          <a:prstGeom prst="rect">
            <a:avLst/>
          </a:prstGeom>
          <a:noFill/>
        </p:spPr>
        <p:txBody>
          <a:bodyPr wrap="square">
            <a:spAutoFit/>
          </a:bodyPr>
          <a:lstStyle/>
          <a:p>
            <a:r>
              <a:rPr lang="en-IN" dirty="0">
                <a:solidFill>
                  <a:srgbClr val="C00000"/>
                </a:solidFill>
                <a:latin typeface="Liberation Mono"/>
                <a:cs typeface="Arial" panose="020B0604020202020204" pitchFamily="34" charset="0"/>
              </a:rPr>
              <a:t>Try It</a:t>
            </a:r>
            <a:endParaRPr lang="en-IN" dirty="0"/>
          </a:p>
        </p:txBody>
      </p:sp>
    </p:spTree>
    <p:extLst>
      <p:ext uri="{BB962C8B-B14F-4D97-AF65-F5344CB8AC3E}">
        <p14:creationId xmlns:p14="http://schemas.microsoft.com/office/powerpoint/2010/main" val="3132824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dirty="0">
                <a:latin typeface="Liberation Mono"/>
                <a:cs typeface="Arial" panose="020B0604020202020204" pitchFamily="34" charset="0"/>
              </a:rPr>
              <a:t>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196769093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dirty="0">
                <a:latin typeface="Liberation Mono"/>
                <a:cs typeface="Arial" panose="020B0604020202020204" pitchFamily="34" charset="0"/>
              </a:rPr>
              <a:t>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218058906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phone</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36137911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 drop schema</a:t>
            </a:r>
          </a:p>
        </p:txBody>
      </p:sp>
      <p:sp>
        <p:nvSpPr>
          <p:cNvPr id="6" name="Rectangle 5"/>
          <p:cNvSpPr/>
          <p:nvPr/>
        </p:nvSpPr>
        <p:spPr>
          <a:xfrm>
            <a:off x="263352" y="2044575"/>
            <a:ext cx="8839199"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SCHEMA </a:t>
            </a:r>
            <a:r>
              <a:rPr lang="en-IN" dirty="0">
                <a:latin typeface="Liberation Mono"/>
              </a:rPr>
              <a:t>H2DB</a:t>
            </a:r>
            <a:r>
              <a:rPr lang="en-IN" dirty="0">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SCHEMA </a:t>
            </a:r>
            <a:r>
              <a:rPr lang="en-IN" dirty="0">
                <a:solidFill>
                  <a:schemeClr val="tx1">
                    <a:lumMod val="65000"/>
                    <a:lumOff val="35000"/>
                  </a:schemeClr>
                </a:solidFill>
                <a:latin typeface="Liberation Mono"/>
              </a:rPr>
              <a:t>IF NOT EXISTS</a:t>
            </a:r>
            <a:r>
              <a:rPr lang="en-IN" dirty="0">
                <a:solidFill>
                  <a:srgbClr val="A67F59"/>
                </a:solidFill>
                <a:latin typeface="Liberation Mono"/>
              </a:rPr>
              <a:t> </a:t>
            </a:r>
            <a:r>
              <a:rPr lang="en-IN" dirty="0">
                <a:latin typeface="Liberation Mono"/>
              </a:rPr>
              <a:t>H2DB</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369332"/>
          </a:xfrm>
          <a:prstGeom prst="rect">
            <a:avLst/>
          </a:prstGeom>
          <a:solidFill>
            <a:srgbClr val="EAE2DA"/>
          </a:solidFill>
        </p:spPr>
        <p:txBody>
          <a:bodyPr wrap="square">
            <a:spAutoFit/>
          </a:bodyPr>
          <a:lstStyle/>
          <a:p>
            <a:r>
              <a:rPr lang="en-IN" dirty="0">
                <a:latin typeface="Arial" panose="020B0604020202020204" pitchFamily="34" charset="0"/>
                <a:cs typeface="Arial" panose="020B0604020202020204" pitchFamily="34" charset="0"/>
              </a:rPr>
              <a:t>CREATE SCHEMA creates a new schema with the given name.</a:t>
            </a:r>
          </a:p>
        </p:txBody>
      </p:sp>
      <p:sp>
        <p:nvSpPr>
          <p:cNvPr id="9" name="Rectangle 8">
            <a:extLst>
              <a:ext uri="{FF2B5EF4-FFF2-40B4-BE49-F238E27FC236}">
                <a16:creationId xmlns:a16="http://schemas.microsoft.com/office/drawing/2014/main" id="{4C6B98D5-E605-54B1-47C2-70D45F1EAC89}"/>
              </a:ext>
            </a:extLst>
          </p:cNvPr>
          <p:cNvSpPr/>
          <p:nvPr/>
        </p:nvSpPr>
        <p:spPr>
          <a:xfrm>
            <a:off x="263352" y="1412776"/>
            <a:ext cx="8773885" cy="40011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pPr>
            <a:r>
              <a:rPr lang="en-IN" sz="2000" dirty="0">
                <a:solidFill>
                  <a:srgbClr val="0077AA"/>
                </a:solidFill>
                <a:latin typeface="Liberation Mono"/>
              </a:rPr>
              <a:t>CREATE SCHEMA </a:t>
            </a:r>
            <a:r>
              <a:rPr lang="en-IN" sz="2000" dirty="0">
                <a:latin typeface="Liberation Mono"/>
              </a:rPr>
              <a:t>[</a:t>
            </a:r>
            <a:r>
              <a:rPr lang="en-IN" sz="2000" dirty="0">
                <a:solidFill>
                  <a:schemeClr val="tx1">
                    <a:lumMod val="65000"/>
                    <a:lumOff val="35000"/>
                  </a:schemeClr>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solidFill>
                  <a:srgbClr val="669900"/>
                </a:solidFill>
                <a:latin typeface="Liberation Mono"/>
              </a:rPr>
              <a:t>schema_name </a:t>
            </a:r>
            <a:r>
              <a:rPr lang="en-IN" sz="2000" dirty="0">
                <a:solidFill>
                  <a:srgbClr val="0077AA"/>
                </a:solidFill>
                <a:latin typeface="Liberation Mono"/>
              </a:rPr>
              <a:t>AUTHORIZATION </a:t>
            </a:r>
            <a:r>
              <a:rPr lang="en-IN" sz="2000" dirty="0">
                <a:latin typeface="Liberation Mono"/>
              </a:rPr>
              <a:t>ownerName</a:t>
            </a:r>
          </a:p>
        </p:txBody>
      </p:sp>
      <p:sp>
        <p:nvSpPr>
          <p:cNvPr id="2" name="Rectangle 1">
            <a:extLst>
              <a:ext uri="{FF2B5EF4-FFF2-40B4-BE49-F238E27FC236}">
                <a16:creationId xmlns:a16="http://schemas.microsoft.com/office/drawing/2014/main" id="{C84B1048-8328-D253-1A36-1E7347CBADB4}"/>
              </a:ext>
            </a:extLst>
          </p:cNvPr>
          <p:cNvSpPr/>
          <p:nvPr/>
        </p:nvSpPr>
        <p:spPr>
          <a:xfrm>
            <a:off x="263352" y="5661248"/>
            <a:ext cx="8839199"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DROP SCHEMA </a:t>
            </a:r>
            <a:r>
              <a:rPr lang="en-IN" dirty="0">
                <a:latin typeface="Liberation Mono"/>
              </a:rPr>
              <a:t>H2DB </a:t>
            </a:r>
            <a:r>
              <a:rPr lang="en-IN" dirty="0">
                <a:solidFill>
                  <a:srgbClr val="FD8603"/>
                </a:solidFill>
                <a:latin typeface="Liberation Mono"/>
              </a:rPr>
              <a:t>CASCADE</a:t>
            </a:r>
            <a:r>
              <a:rPr lang="en-IN" dirty="0">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DROP SCHEMA </a:t>
            </a:r>
            <a:r>
              <a:rPr lang="en-IN" dirty="0">
                <a:solidFill>
                  <a:schemeClr val="tx1">
                    <a:lumMod val="65000"/>
                    <a:lumOff val="35000"/>
                  </a:schemeClr>
                </a:solidFill>
                <a:latin typeface="Liberation Mono"/>
              </a:rPr>
              <a:t>IF NOT EXISTS</a:t>
            </a:r>
            <a:r>
              <a:rPr lang="en-IN" dirty="0">
                <a:solidFill>
                  <a:srgbClr val="A67F59"/>
                </a:solidFill>
                <a:latin typeface="Liberation Mono"/>
              </a:rPr>
              <a:t> </a:t>
            </a:r>
            <a:r>
              <a:rPr lang="en-IN" dirty="0">
                <a:latin typeface="Liberation Mono"/>
              </a:rPr>
              <a:t>H2DB </a:t>
            </a:r>
            <a:r>
              <a:rPr lang="en-IN" dirty="0">
                <a:solidFill>
                  <a:srgbClr val="FD8603"/>
                </a:solidFill>
                <a:latin typeface="Liberation Mono"/>
              </a:rPr>
              <a:t>CASCADE</a:t>
            </a:r>
            <a:r>
              <a:rPr lang="en-IN" dirty="0">
                <a:latin typeface="Liberation Mono"/>
                <a:ea typeface="Arial Unicode MS"/>
                <a:cs typeface="Arial" panose="020B0604020202020204" pitchFamily="34" charset="0"/>
              </a:rPr>
              <a:t>;</a:t>
            </a:r>
          </a:p>
        </p:txBody>
      </p:sp>
      <p:sp>
        <p:nvSpPr>
          <p:cNvPr id="3" name="Rectangle 2">
            <a:extLst>
              <a:ext uri="{FF2B5EF4-FFF2-40B4-BE49-F238E27FC236}">
                <a16:creationId xmlns:a16="http://schemas.microsoft.com/office/drawing/2014/main" id="{AB71C056-7C4D-252B-5717-C6399A62D5F7}"/>
              </a:ext>
            </a:extLst>
          </p:cNvPr>
          <p:cNvSpPr/>
          <p:nvPr/>
        </p:nvSpPr>
        <p:spPr>
          <a:xfrm>
            <a:off x="263352" y="3356992"/>
            <a:ext cx="11593288" cy="369332"/>
          </a:xfrm>
          <a:prstGeom prst="rect">
            <a:avLst/>
          </a:prstGeom>
          <a:solidFill>
            <a:srgbClr val="EAE2DA"/>
          </a:solidFill>
        </p:spPr>
        <p:txBody>
          <a:bodyPr wrap="square">
            <a:spAutoFit/>
          </a:bodyPr>
          <a:lstStyle/>
          <a:p>
            <a:r>
              <a:rPr lang="en-IN" dirty="0">
                <a:latin typeface="Arial" panose="020B0604020202020204" pitchFamily="34" charset="0"/>
                <a:cs typeface="Arial" panose="020B0604020202020204" pitchFamily="34" charset="0"/>
              </a:rPr>
              <a:t>DROP SCHEMA will drop the existing schema.</a:t>
            </a:r>
          </a:p>
        </p:txBody>
      </p:sp>
      <p:sp>
        <p:nvSpPr>
          <p:cNvPr id="5" name="Rectangle 4">
            <a:extLst>
              <a:ext uri="{FF2B5EF4-FFF2-40B4-BE49-F238E27FC236}">
                <a16:creationId xmlns:a16="http://schemas.microsoft.com/office/drawing/2014/main" id="{E47C98AE-ED7B-7496-78AD-F04026512752}"/>
              </a:ext>
            </a:extLst>
          </p:cNvPr>
          <p:cNvSpPr/>
          <p:nvPr/>
        </p:nvSpPr>
        <p:spPr>
          <a:xfrm>
            <a:off x="263352" y="5085184"/>
            <a:ext cx="8773885" cy="40011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pPr>
            <a:r>
              <a:rPr lang="en-IN" sz="2000" dirty="0">
                <a:solidFill>
                  <a:srgbClr val="0077AA"/>
                </a:solidFill>
                <a:latin typeface="Liberation Mono"/>
              </a:rPr>
              <a:t>CREATE SCHEMA </a:t>
            </a:r>
            <a:r>
              <a:rPr lang="en-IN" sz="2000" dirty="0">
                <a:latin typeface="Liberation Mono"/>
              </a:rPr>
              <a:t>[</a:t>
            </a:r>
            <a:r>
              <a:rPr lang="en-IN" sz="2000" dirty="0">
                <a:solidFill>
                  <a:schemeClr val="tx1">
                    <a:lumMod val="65000"/>
                    <a:lumOff val="35000"/>
                  </a:schemeClr>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solidFill>
                  <a:srgbClr val="669900"/>
                </a:solidFill>
                <a:latin typeface="Liberation Mono"/>
              </a:rPr>
              <a:t>schema_name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RESTRICT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CASCADE</a:t>
            </a:r>
            <a:r>
              <a:rPr lang="en-IN" sz="2000" dirty="0">
                <a:solidFill>
                  <a:srgbClr val="0077AA"/>
                </a:solidFill>
                <a:latin typeface="Liberation Mono"/>
              </a:rPr>
              <a:t> </a:t>
            </a:r>
            <a:r>
              <a:rPr lang="en-IN" sz="2000" dirty="0">
                <a:latin typeface="Liberation Mono"/>
              </a:rPr>
              <a:t>]</a:t>
            </a:r>
          </a:p>
        </p:txBody>
      </p:sp>
      <p:sp>
        <p:nvSpPr>
          <p:cNvPr id="13" name="TextBox 12">
            <a:extLst>
              <a:ext uri="{FF2B5EF4-FFF2-40B4-BE49-F238E27FC236}">
                <a16:creationId xmlns:a16="http://schemas.microsoft.com/office/drawing/2014/main" id="{FE0D621C-B7EA-005E-2D73-82FBDAEDE0E2}"/>
              </a:ext>
            </a:extLst>
          </p:cNvPr>
          <p:cNvSpPr txBox="1"/>
          <p:nvPr/>
        </p:nvSpPr>
        <p:spPr>
          <a:xfrm>
            <a:off x="263352" y="4078813"/>
            <a:ext cx="1159328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The command will fail if objects in this schema exist and the RESTRICT clause is used (the default). All objects in this schema are dropped as well if the CASCADE clause is used.</a:t>
            </a:r>
          </a:p>
        </p:txBody>
      </p:sp>
    </p:spTree>
    <p:extLst>
      <p:ext uri="{BB962C8B-B14F-4D97-AF65-F5344CB8AC3E}">
        <p14:creationId xmlns:p14="http://schemas.microsoft.com/office/powerpoint/2010/main" val="250504884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345203764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Tree>
    <p:extLst>
      <p:ext uri="{BB962C8B-B14F-4D97-AF65-F5344CB8AC3E}">
        <p14:creationId xmlns:p14="http://schemas.microsoft.com/office/powerpoint/2010/main" val="395399260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
        <p:nvSpPr>
          <p:cNvPr id="11" name="TextBox 10">
            <a:extLst>
              <a:ext uri="{FF2B5EF4-FFF2-40B4-BE49-F238E27FC236}">
                <a16:creationId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Tree>
    <p:extLst>
      <p:ext uri="{BB962C8B-B14F-4D97-AF65-F5344CB8AC3E}">
        <p14:creationId xmlns:p14="http://schemas.microsoft.com/office/powerpoint/2010/main" val="75826643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1611868"/>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203915759"/>
              </p:ext>
            </p:extLst>
          </p:nvPr>
        </p:nvGraphicFramePr>
        <p:xfrm>
          <a:off x="191344" y="2545432"/>
          <a:ext cx="11737305" cy="1102360"/>
        </p:xfrm>
        <a:graphic>
          <a:graphicData uri="http://schemas.openxmlformats.org/drawingml/2006/table">
            <a:tbl>
              <a:tblPr firstRow="1" bandRow="1">
                <a:tableStyleId>{2D5ABB26-0587-4C30-8999-92F81FD0307C}</a:tableStyleId>
              </a:tblPr>
              <a:tblGrid>
                <a:gridCol w="3739790">
                  <a:extLst>
                    <a:ext uri="{9D8B030D-6E8A-4147-A177-3AD203B41FA5}">
                      <a16:colId xmlns:a16="http://schemas.microsoft.com/office/drawing/2014/main" val="20000"/>
                    </a:ext>
                  </a:extLst>
                </a:gridCol>
                <a:gridCol w="560906">
                  <a:extLst>
                    <a:ext uri="{9D8B030D-6E8A-4147-A177-3AD203B41FA5}">
                      <a16:colId xmlns:a16="http://schemas.microsoft.com/office/drawing/2014/main" val="20001"/>
                    </a:ext>
                  </a:extLst>
                </a:gridCol>
                <a:gridCol w="560906">
                  <a:extLst>
                    <a:ext uri="{9D8B030D-6E8A-4147-A177-3AD203B41FA5}">
                      <a16:colId xmlns:a16="http://schemas.microsoft.com/office/drawing/2014/main" val="20002"/>
                    </a:ext>
                  </a:extLst>
                </a:gridCol>
                <a:gridCol w="560906">
                  <a:extLst>
                    <a:ext uri="{9D8B030D-6E8A-4147-A177-3AD203B41FA5}">
                      <a16:colId xmlns:a16="http://schemas.microsoft.com/office/drawing/2014/main" val="20003"/>
                    </a:ext>
                  </a:extLst>
                </a:gridCol>
                <a:gridCol w="560906">
                  <a:extLst>
                    <a:ext uri="{9D8B030D-6E8A-4147-A177-3AD203B41FA5}">
                      <a16:colId xmlns:a16="http://schemas.microsoft.com/office/drawing/2014/main" val="20004"/>
                    </a:ext>
                  </a:extLst>
                </a:gridCol>
                <a:gridCol w="560906">
                  <a:extLst>
                    <a:ext uri="{9D8B030D-6E8A-4147-A177-3AD203B41FA5}">
                      <a16:colId xmlns:a16="http://schemas.microsoft.com/office/drawing/2014/main" val="20005"/>
                    </a:ext>
                  </a:extLst>
                </a:gridCol>
                <a:gridCol w="560906">
                  <a:extLst>
                    <a:ext uri="{9D8B030D-6E8A-4147-A177-3AD203B41FA5}">
                      <a16:colId xmlns:a16="http://schemas.microsoft.com/office/drawing/2014/main" val="20006"/>
                    </a:ext>
                  </a:extLst>
                </a:gridCol>
                <a:gridCol w="560906">
                  <a:extLst>
                    <a:ext uri="{9D8B030D-6E8A-4147-A177-3AD203B41FA5}">
                      <a16:colId xmlns:a16="http://schemas.microsoft.com/office/drawing/2014/main" val="20007"/>
                    </a:ext>
                  </a:extLst>
                </a:gridCol>
                <a:gridCol w="560906">
                  <a:extLst>
                    <a:ext uri="{9D8B030D-6E8A-4147-A177-3AD203B41FA5}">
                      <a16:colId xmlns:a16="http://schemas.microsoft.com/office/drawing/2014/main" val="20008"/>
                    </a:ext>
                  </a:extLst>
                </a:gridCol>
                <a:gridCol w="560906">
                  <a:extLst>
                    <a:ext uri="{9D8B030D-6E8A-4147-A177-3AD203B41FA5}">
                      <a16:colId xmlns:a16="http://schemas.microsoft.com/office/drawing/2014/main" val="20009"/>
                    </a:ext>
                  </a:extLst>
                </a:gridCol>
                <a:gridCol w="560906">
                  <a:extLst>
                    <a:ext uri="{9D8B030D-6E8A-4147-A177-3AD203B41FA5}">
                      <a16:colId xmlns:a16="http://schemas.microsoft.com/office/drawing/2014/main" val="20010"/>
                    </a:ext>
                  </a:extLst>
                </a:gridCol>
                <a:gridCol w="2388455">
                  <a:extLst>
                    <a:ext uri="{9D8B030D-6E8A-4147-A177-3AD203B41FA5}">
                      <a16:colId xmlns:a16="http://schemas.microsoft.com/office/drawing/2014/main" val="20011"/>
                    </a:ext>
                  </a:extLst>
                </a:gridCol>
              </a:tblGrid>
              <a:tr h="370840">
                <a:tc>
                  <a:txBody>
                    <a:bodyPr/>
                    <a:lstStyle/>
                    <a:p>
                      <a:r>
                        <a:rPr lang="en-IN" dirty="0">
                          <a:latin typeface="Arial" panose="020B0604020202020204" pitchFamily="34" charset="0"/>
                          <a:cs typeface="Arial" panose="020B0604020202020204" pitchFamily="34" charset="0"/>
                        </a:rPr>
                        <a:t>ENAME</a:t>
                      </a:r>
                      <a:r>
                        <a:rPr lang="en-IN" baseline="0" dirty="0">
                          <a:latin typeface="Arial" panose="020B0604020202020204" pitchFamily="34" charset="0"/>
                          <a:cs typeface="Arial" panose="020B0604020202020204" pitchFamily="34" charset="0"/>
                        </a:rPr>
                        <a:t> </a:t>
                      </a:r>
                      <a:r>
                        <a:rPr kumimoji="0" lang="en-IN" sz="1800" b="0" i="0" kern="1200" dirty="0">
                          <a:solidFill>
                            <a:schemeClr val="accent2">
                              <a:lumMod val="50000"/>
                            </a:schemeClr>
                          </a:solidFill>
                          <a:effectLst/>
                          <a:latin typeface="Arial" panose="020B0604020202020204" pitchFamily="34" charset="0"/>
                          <a:ea typeface="+mn-ea"/>
                          <a:cs typeface="Arial" panose="020B0604020202020204" pitchFamily="34" charset="0"/>
                        </a:rPr>
                        <a:t>CHARACTER</a:t>
                      </a:r>
                      <a:r>
                        <a:rPr lang="en-IN" dirty="0">
                          <a:latin typeface="Arial" panose="020B0604020202020204" pitchFamily="34" charset="0"/>
                          <a:cs typeface="Arial" panose="020B0604020202020204" pitchFamily="34" charset="0"/>
                        </a:rPr>
                        <a:t>(10)</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latin typeface="Arial" panose="020B0604020202020204" pitchFamily="34" charset="0"/>
                          <a:cs typeface="Arial" panose="020B0604020202020204" pitchFamily="34" charset="0"/>
                        </a:rPr>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latin typeface="Arial" panose="020B0604020202020204" pitchFamily="34" charset="0"/>
                          <a:cs typeface="Arial" panose="020B0604020202020204" pitchFamily="34" charset="0"/>
                        </a:rPr>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latin typeface="Arial" panose="020B0604020202020204" pitchFamily="34" charset="0"/>
                          <a:cs typeface="Arial" panose="020B0604020202020204" pitchFamily="34" charset="0"/>
                        </a:rPr>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latin typeface="Arial" panose="020B0604020202020204" pitchFamily="34" charset="0"/>
                          <a:cs typeface="Arial" panose="020B0604020202020204" pitchFamily="34" charset="0"/>
                        </a:rPr>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latin typeface="Arial" panose="020B0604020202020204" pitchFamily="34" charset="0"/>
                          <a:cs typeface="Arial" panose="020B0604020202020204" pitchFamily="34" charset="0"/>
                        </a:rPr>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latin typeface="Arial" panose="020B0604020202020204" pitchFamily="34" charset="0"/>
                          <a:cs typeface="Arial" panose="020B0604020202020204" pitchFamily="34" charset="0"/>
                        </a:rPr>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LENGTH</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latin typeface="Arial" panose="020B0604020202020204" pitchFamily="34" charset="0"/>
                          <a:cs typeface="Arial" panose="020B0604020202020204" pitchFamily="34" charset="0"/>
                        </a:rPr>
                        <a:t>ENAME </a:t>
                      </a:r>
                      <a:r>
                        <a:rPr kumimoji="0" lang="en-IN" sz="1800" b="0" i="0" kern="1200" dirty="0">
                          <a:solidFill>
                            <a:schemeClr val="accent2">
                              <a:lumMod val="50000"/>
                            </a:schemeClr>
                          </a:solidFill>
                          <a:effectLst/>
                          <a:latin typeface="Arial" panose="020B0604020202020204" pitchFamily="34" charset="0"/>
                          <a:ea typeface="+mn-ea"/>
                          <a:cs typeface="Arial" panose="020B0604020202020204" pitchFamily="34" charset="0"/>
                        </a:rPr>
                        <a:t>VARCHAR</a:t>
                      </a:r>
                      <a:r>
                        <a:rPr lang="en-IN" dirty="0">
                          <a:latin typeface="Arial" panose="020B0604020202020204" pitchFamily="34" charset="0"/>
                          <a:cs typeface="Arial" panose="020B0604020202020204" pitchFamily="34" charset="0"/>
                        </a:rPr>
                        <a:t>(10)</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latin typeface="Arial" panose="020B0604020202020204" pitchFamily="34" charset="0"/>
                          <a:cs typeface="Arial" panose="020B0604020202020204" pitchFamily="34" charset="0"/>
                        </a:rPr>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latin typeface="Arial" panose="020B0604020202020204" pitchFamily="34" charset="0"/>
                          <a:cs typeface="Arial" panose="020B0604020202020204" pitchFamily="34" charset="0"/>
                        </a:rPr>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latin typeface="Arial" panose="020B0604020202020204" pitchFamily="34" charset="0"/>
                          <a:cs typeface="Arial" panose="020B0604020202020204" pitchFamily="34" charset="0"/>
                        </a:rPr>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latin typeface="Arial" panose="020B0604020202020204" pitchFamily="34" charset="0"/>
                          <a:cs typeface="Arial" panose="020B0604020202020204" pitchFamily="34" charset="0"/>
                        </a:rPr>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latin typeface="Arial" panose="020B0604020202020204" pitchFamily="34" charset="0"/>
                          <a:cs typeface="Arial" panose="020B0604020202020204" pitchFamily="34" charset="0"/>
                        </a:rPr>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latin typeface="Arial" panose="020B0604020202020204" pitchFamily="34" charset="0"/>
                          <a:cs typeface="Arial" panose="020B0604020202020204" pitchFamily="34" charset="0"/>
                        </a:rPr>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0">
                <a:tc>
                  <a:txBody>
                    <a:bodyPr/>
                    <a:lstStyle/>
                    <a:p>
                      <a:r>
                        <a:rPr lang="en-IN" dirty="0">
                          <a:latin typeface="Arial" panose="020B0604020202020204" pitchFamily="34" charset="0"/>
                          <a:cs typeface="Arial" panose="020B0604020202020204" pitchFamily="34" charset="0"/>
                        </a:rPr>
                        <a:t>ENAME </a:t>
                      </a:r>
                      <a:r>
                        <a:rPr kumimoji="0" lang="en-IN" sz="1800" b="0" i="0" kern="1200" dirty="0">
                          <a:solidFill>
                            <a:schemeClr val="accent2">
                              <a:lumMod val="50000"/>
                            </a:schemeClr>
                          </a:solidFill>
                          <a:effectLst/>
                          <a:latin typeface="Arial" panose="020B0604020202020204" pitchFamily="34" charset="0"/>
                          <a:ea typeface="+mn-ea"/>
                          <a:cs typeface="Arial" panose="020B0604020202020204" pitchFamily="34" charset="0"/>
                        </a:rPr>
                        <a:t>VARCHAR</a:t>
                      </a:r>
                      <a:r>
                        <a:rPr lang="en-IN" dirty="0">
                          <a:latin typeface="Arial" panose="020B0604020202020204" pitchFamily="34" charset="0"/>
                          <a:cs typeface="Arial" panose="020B0604020202020204" pitchFamily="34" charset="0"/>
                        </a:rPr>
                        <a:t> </a:t>
                      </a:r>
                      <a:r>
                        <a:rPr kumimoji="0" lang="en-IN" sz="1800" b="0" i="0" kern="1200" dirty="0">
                          <a:solidFill>
                            <a:schemeClr val="accent2">
                              <a:lumMod val="50000"/>
                            </a:schemeClr>
                          </a:solidFill>
                          <a:effectLst/>
                          <a:latin typeface="Arial" panose="020B0604020202020204" pitchFamily="34" charset="0"/>
                          <a:ea typeface="+mn-ea"/>
                          <a:cs typeface="Arial" panose="020B0604020202020204" pitchFamily="34" charset="0"/>
                        </a:rPr>
                        <a:t>VARYING</a:t>
                      </a:r>
                      <a:r>
                        <a:rPr lang="en-IN" dirty="0">
                          <a:latin typeface="Arial" panose="020B0604020202020204" pitchFamily="34" charset="0"/>
                          <a:cs typeface="Arial" panose="020B0604020202020204" pitchFamily="34" charset="0"/>
                        </a:rPr>
                        <a:t>(10)</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latin typeface="Arial" panose="020B0604020202020204" pitchFamily="34" charset="0"/>
                          <a:cs typeface="Arial" panose="020B0604020202020204" pitchFamily="34" charset="0"/>
                        </a:rPr>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latin typeface="Arial" panose="020B0604020202020204" pitchFamily="34" charset="0"/>
                          <a:cs typeface="Arial" panose="020B0604020202020204" pitchFamily="34" charset="0"/>
                        </a:rPr>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latin typeface="Arial" panose="020B0604020202020204" pitchFamily="34" charset="0"/>
                          <a:cs typeface="Arial" panose="020B0604020202020204" pitchFamily="34" charset="0"/>
                        </a:rPr>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latin typeface="Arial" panose="020B0604020202020204" pitchFamily="34" charset="0"/>
                          <a:cs typeface="Arial" panose="020B0604020202020204" pitchFamily="34" charset="0"/>
                        </a:rPr>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latin typeface="Arial" panose="020B0604020202020204" pitchFamily="34" charset="0"/>
                          <a:cs typeface="Arial" panose="020B0604020202020204" pitchFamily="34" charset="0"/>
                        </a:rPr>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latin typeface="Arial" panose="020B0604020202020204" pitchFamily="34" charset="0"/>
                          <a:cs typeface="Arial" panose="020B0604020202020204" pitchFamily="34" charset="0"/>
                        </a:rPr>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20248516"/>
                  </a:ext>
                </a:extLst>
              </a:tr>
            </a:tbl>
          </a:graphicData>
        </a:graphic>
      </p:graphicFrame>
      <p:sp>
        <p:nvSpPr>
          <p:cNvPr id="4" name="Rectangle 3"/>
          <p:cNvSpPr/>
          <p:nvPr/>
        </p:nvSpPr>
        <p:spPr>
          <a:xfrm>
            <a:off x="131679" y="167382"/>
            <a:ext cx="8700625"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character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 varchar varying (varchar)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spTree>
    <p:extLst>
      <p:ext uri="{BB962C8B-B14F-4D97-AF65-F5344CB8AC3E}">
        <p14:creationId xmlns:p14="http://schemas.microsoft.com/office/powerpoint/2010/main" val="78058923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constraint_name</a:t>
            </a:r>
          </a:p>
        </p:txBody>
      </p:sp>
    </p:spTree>
    <p:extLst>
      <p:ext uri="{BB962C8B-B14F-4D97-AF65-F5344CB8AC3E}">
        <p14:creationId xmlns:p14="http://schemas.microsoft.com/office/powerpoint/2010/main" val="371716614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125868"/>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631216"/>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buFont typeface="Arial" panose="020B0604020202020204" pitchFamily="34" charset="0"/>
              <a:buChar char="•"/>
            </a:pPr>
            <a:endParaRPr lang="en-IN" sz="20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UPDATE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22757652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extLst>
              <p:ext uri="{D42A27DB-BD31-4B8C-83A1-F6EECF244321}">
                <p14:modId xmlns:p14="http://schemas.microsoft.com/office/powerpoint/2010/main" val="4055227208"/>
              </p:ext>
            </p:extLst>
          </p:nvPr>
        </p:nvGraphicFramePr>
        <p:xfrm>
          <a:off x="119336" y="620688"/>
          <a:ext cx="11953328" cy="3840480"/>
        </p:xfrm>
        <a:graphic>
          <a:graphicData uri="http://schemas.openxmlformats.org/drawingml/2006/table">
            <a:tbl>
              <a:tblPr firstRow="1" bandRow="1">
                <a:tableStyleId>{5940675A-B579-460E-94D1-54222C63F5DA}</a:tableStyleId>
              </a:tblPr>
              <a:tblGrid>
                <a:gridCol w="4205800">
                  <a:extLst>
                    <a:ext uri="{9D8B030D-6E8A-4147-A177-3AD203B41FA5}">
                      <a16:colId xmlns:a16="http://schemas.microsoft.com/office/drawing/2014/main" val="20000"/>
                    </a:ext>
                  </a:extLst>
                </a:gridCol>
                <a:gridCol w="2058896">
                  <a:extLst>
                    <a:ext uri="{9D8B030D-6E8A-4147-A177-3AD203B41FA5}">
                      <a16:colId xmlns:a16="http://schemas.microsoft.com/office/drawing/2014/main" val="20001"/>
                    </a:ext>
                  </a:extLst>
                </a:gridCol>
                <a:gridCol w="5688632">
                  <a:extLst>
                    <a:ext uri="{9D8B030D-6E8A-4147-A177-3AD203B41FA5}">
                      <a16:colId xmlns:a16="http://schemas.microsoft.com/office/drawing/2014/main" val="20002"/>
                    </a:ext>
                  </a:extLst>
                </a:gridCol>
              </a:tblGrid>
              <a:tr h="281384">
                <a:tc>
                  <a:txBody>
                    <a:bodyPr/>
                    <a:lstStyle/>
                    <a:p>
                      <a:pPr algn="ctr"/>
                      <a:r>
                        <a:rPr kumimoji="0" lang="en-IN" sz="1800" b="1" kern="1200" dirty="0">
                          <a:solidFill>
                            <a:schemeClr val="tx1"/>
                          </a:solidFill>
                          <a:latin typeface="Arial" panose="020B0604020202020204" pitchFamily="34" charset="0"/>
                          <a:cs typeface="Arial" panose="020B0604020202020204" pitchFamily="34" charset="0"/>
                        </a:rPr>
                        <a:t>Datatypes</a:t>
                      </a:r>
                      <a:endParaRPr kumimoji="0" lang="en-IN" sz="1800" b="1" kern="1200" dirty="0">
                        <a:solidFill>
                          <a:schemeClr val="tx1"/>
                        </a:solidFill>
                        <a:latin typeface="Arial" panose="020B0604020202020204" pitchFamily="34" charset="0"/>
                        <a:ea typeface="+mn-ea"/>
                        <a:cs typeface="Arial" panose="020B0604020202020204" pitchFamily="34" charset="0"/>
                      </a:endParaRPr>
                    </a:p>
                  </a:txBody>
                  <a:tcPr marL="91428" marR="91428"/>
                </a:tc>
                <a:tc>
                  <a:txBody>
                    <a:bodyPr/>
                    <a:lstStyle/>
                    <a:p>
                      <a:pPr algn="ctr"/>
                      <a:r>
                        <a:rPr kumimoji="0" lang="en-IN" sz="1800" b="1" kern="1200" dirty="0">
                          <a:solidFill>
                            <a:schemeClr val="tx1"/>
                          </a:solidFill>
                          <a:latin typeface="Arial" panose="020B0604020202020204" pitchFamily="34" charset="0"/>
                          <a:cs typeface="Arial" panose="020B0604020202020204" pitchFamily="34" charset="0"/>
                        </a:rPr>
                        <a:t>Size</a:t>
                      </a:r>
                      <a:endParaRPr kumimoji="0" lang="en-IN" sz="1800" b="1" kern="1200" dirty="0">
                        <a:solidFill>
                          <a:schemeClr val="tx1"/>
                        </a:solidFill>
                        <a:latin typeface="Arial" panose="020B0604020202020204" pitchFamily="34" charset="0"/>
                        <a:ea typeface="+mn-ea"/>
                        <a:cs typeface="Arial" panose="020B0604020202020204" pitchFamily="34" charset="0"/>
                      </a:endParaRPr>
                    </a:p>
                  </a:txBody>
                  <a:tcPr marL="91428" marR="91428"/>
                </a:tc>
                <a:tc>
                  <a:txBody>
                    <a:bodyPr/>
                    <a:lstStyle/>
                    <a:p>
                      <a:pPr algn="ctr"/>
                      <a:r>
                        <a:rPr kumimoji="0" lang="en-IN" sz="1800" b="1" kern="1200" dirty="0">
                          <a:solidFill>
                            <a:schemeClr val="tx1"/>
                          </a:solidFill>
                          <a:latin typeface="Arial" panose="020B0604020202020204" pitchFamily="34" charset="0"/>
                          <a:cs typeface="Arial" panose="020B0604020202020204" pitchFamily="34" charset="0"/>
                        </a:rPr>
                        <a:t>Description</a:t>
                      </a:r>
                      <a:endParaRPr kumimoji="0" lang="en-IN" sz="1800" b="1" kern="1200" dirty="0">
                        <a:solidFill>
                          <a:schemeClr val="tx1"/>
                        </a:solidFill>
                        <a:latin typeface="Arial" panose="020B0604020202020204" pitchFamily="34" charset="0"/>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370840">
                <a:tc>
                  <a:txBody>
                    <a:bodyPr/>
                    <a:lstStyle/>
                    <a:p>
                      <a:r>
                        <a:rPr kumimoji="0" lang="en-IN" sz="1800" b="0" i="0" kern="1200" dirty="0">
                          <a:solidFill>
                            <a:schemeClr val="accent2">
                              <a:lumMod val="50000"/>
                            </a:schemeClr>
                          </a:solidFill>
                          <a:effectLst/>
                          <a:latin typeface="Arial" panose="020B0604020202020204" pitchFamily="34" charset="0"/>
                          <a:ea typeface="+mn-ea"/>
                          <a:cs typeface="Arial" panose="020B0604020202020204" pitchFamily="34" charset="0"/>
                        </a:rPr>
                        <a:t>CHARACTER</a:t>
                      </a:r>
                      <a:r>
                        <a:rPr lang="en-IN" sz="1800" dirty="0">
                          <a:latin typeface="Arial" panose="020B0604020202020204" pitchFamily="34" charset="0"/>
                          <a:cs typeface="Arial" panose="020B0604020202020204" pitchFamily="34" charset="0"/>
                        </a:rPr>
                        <a:t> [ (</a:t>
                      </a:r>
                      <a:r>
                        <a:rPr lang="en-IN" sz="1800" i="1" dirty="0">
                          <a:latin typeface="Arial" panose="020B0604020202020204" pitchFamily="34" charset="0"/>
                          <a:cs typeface="Arial" panose="020B0604020202020204" pitchFamily="34" charset="0"/>
                        </a:rPr>
                        <a:t>lengthint</a:t>
                      </a:r>
                      <a:r>
                        <a:rPr lang="en-IN" sz="1800" dirty="0">
                          <a:latin typeface="Arial" panose="020B0604020202020204" pitchFamily="34" charset="0"/>
                          <a:cs typeface="Arial" panose="020B0604020202020204" pitchFamily="34" charset="0"/>
                        </a:rPr>
                        <a:t>) ]</a:t>
                      </a:r>
                    </a:p>
                  </a:txBody>
                  <a:tcPr marL="91428" marR="91428" anchor="ctr"/>
                </a:tc>
                <a:tc>
                  <a:txBody>
                    <a:bodyPr/>
                    <a:lstStyle/>
                    <a:p>
                      <a:r>
                        <a:rPr lang="en-IN" sz="1800" dirty="0">
                          <a:latin typeface="Arial" panose="020B0604020202020204" pitchFamily="34" charset="0"/>
                          <a:cs typeface="Arial" panose="020B0604020202020204" pitchFamily="34" charset="0"/>
                        </a:rPr>
                        <a:t>1-</a:t>
                      </a:r>
                      <a:r>
                        <a:rPr kumimoji="0" lang="en-IN" sz="1800" b="0" kern="1200" dirty="0">
                          <a:solidFill>
                            <a:schemeClr val="tx1"/>
                          </a:solidFill>
                          <a:effectLst/>
                          <a:latin typeface="Arial" panose="020B0604020202020204" pitchFamily="34" charset="0"/>
                          <a:cs typeface="Arial" panose="020B0604020202020204" pitchFamily="34" charset="0"/>
                        </a:rPr>
                        <a:t>1,000,000,000</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kumimoji="0" lang="en-US" sz="1800" b="0" kern="1200" dirty="0">
                          <a:solidFill>
                            <a:schemeClr val="tx1"/>
                          </a:solidFill>
                          <a:effectLst/>
                          <a:latin typeface="Arial" panose="020B0604020202020204" pitchFamily="34" charset="0"/>
                          <a:cs typeface="Arial" panose="020B0604020202020204" pitchFamily="34" charset="0"/>
                        </a:rPr>
                        <a:t>A Unicode String of fixed length. </a:t>
                      </a:r>
                      <a:r>
                        <a:rPr kumimoji="0" lang="en-US" sz="1800" b="0" i="0" kern="1200" dirty="0">
                          <a:solidFill>
                            <a:schemeClr val="tx1"/>
                          </a:solidFill>
                          <a:effectLst/>
                          <a:latin typeface="Arial" panose="020B0604020202020204" pitchFamily="34" charset="0"/>
                          <a:ea typeface="+mn-ea"/>
                          <a:cs typeface="Arial" panose="020B0604020202020204" pitchFamily="34" charset="0"/>
                        </a:rPr>
                        <a:t>If length is not specified, 1 character is used by default.</a:t>
                      </a:r>
                      <a:endParaRPr lang="en-IN" sz="18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kumimoji="0" lang="en-IN" sz="1800" b="0" i="0" kern="1200" dirty="0">
                          <a:solidFill>
                            <a:schemeClr val="accent2">
                              <a:lumMod val="50000"/>
                            </a:schemeClr>
                          </a:solidFill>
                          <a:effectLst/>
                          <a:latin typeface="Arial" panose="020B0604020202020204" pitchFamily="34" charset="0"/>
                          <a:ea typeface="+mn-ea"/>
                          <a:cs typeface="Arial" panose="020B0604020202020204" pitchFamily="34" charset="0"/>
                        </a:rPr>
                        <a:t>CHARACTER</a:t>
                      </a:r>
                      <a:r>
                        <a:rPr kumimoji="0" lang="en-IN" sz="1800" b="0" i="0" kern="1200" dirty="0">
                          <a:solidFill>
                            <a:schemeClr val="tx1"/>
                          </a:solidFill>
                          <a:effectLst/>
                          <a:latin typeface="Arial" panose="020B0604020202020204" pitchFamily="34" charset="0"/>
                          <a:ea typeface="+mn-ea"/>
                          <a:cs typeface="Arial" panose="020B0604020202020204" pitchFamily="34" charset="0"/>
                        </a:rPr>
                        <a:t> </a:t>
                      </a:r>
                      <a:r>
                        <a:rPr kumimoji="0" lang="en-IN" sz="1800" b="0" i="0" kern="1200" dirty="0">
                          <a:solidFill>
                            <a:schemeClr val="accent2">
                              <a:lumMod val="50000"/>
                            </a:schemeClr>
                          </a:solidFill>
                          <a:effectLst/>
                          <a:latin typeface="Arial" panose="020B0604020202020204" pitchFamily="34" charset="0"/>
                          <a:ea typeface="+mn-ea"/>
                          <a:cs typeface="Arial" panose="020B0604020202020204" pitchFamily="34" charset="0"/>
                        </a:rPr>
                        <a:t>VARYING</a:t>
                      </a:r>
                      <a:r>
                        <a:rPr lang="en-IN" sz="1800" dirty="0">
                          <a:latin typeface="Arial" panose="020B0604020202020204" pitchFamily="34" charset="0"/>
                          <a:cs typeface="Arial" panose="020B0604020202020204" pitchFamily="34" charset="0"/>
                        </a:rPr>
                        <a:t>(</a:t>
                      </a:r>
                      <a:r>
                        <a:rPr lang="en-IN" sz="1800" i="1" dirty="0">
                          <a:latin typeface="Arial" panose="020B0604020202020204" pitchFamily="34" charset="0"/>
                          <a:cs typeface="Arial" panose="020B0604020202020204" pitchFamily="34" charset="0"/>
                        </a:rPr>
                        <a:t>lengthint</a:t>
                      </a:r>
                      <a:r>
                        <a:rPr lang="en-IN" sz="1800" dirty="0">
                          <a:latin typeface="Arial" panose="020B0604020202020204" pitchFamily="34" charset="0"/>
                          <a:cs typeface="Arial" panose="020B0604020202020204" pitchFamily="34" charset="0"/>
                        </a:rPr>
                        <a:t>)</a:t>
                      </a:r>
                    </a:p>
                  </a:txBody>
                  <a:tcPr marL="91428" marR="91428"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dirty="0">
                          <a:latin typeface="Arial" panose="020B0604020202020204" pitchFamily="34" charset="0"/>
                          <a:cs typeface="Arial" panose="020B0604020202020204" pitchFamily="34" charset="0"/>
                        </a:rPr>
                        <a:t>1-</a:t>
                      </a:r>
                      <a:r>
                        <a:rPr kumimoji="0" lang="en-IN" sz="1800" b="0" kern="1200" dirty="0">
                          <a:solidFill>
                            <a:schemeClr val="tx1"/>
                          </a:solidFill>
                          <a:effectLst/>
                          <a:latin typeface="Arial" panose="020B0604020202020204" pitchFamily="34" charset="0"/>
                          <a:cs typeface="Arial" panose="020B0604020202020204" pitchFamily="34" charset="0"/>
                        </a:rPr>
                        <a:t>1,000,000,000</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lang="en-US" sz="1800" dirty="0">
                          <a:latin typeface="Arial" panose="020B0604020202020204" pitchFamily="34" charset="0"/>
                          <a:cs typeface="Arial" panose="020B0604020202020204" pitchFamily="34" charset="0"/>
                        </a:rPr>
                        <a:t>The length is a size constraint; only the actual data is persisted.</a:t>
                      </a:r>
                      <a:endParaRPr lang="en-IN" sz="18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kumimoji="0" lang="en-IN" sz="1800" b="0" i="0" kern="1200" dirty="0">
                          <a:solidFill>
                            <a:schemeClr val="accent2">
                              <a:lumMod val="50000"/>
                            </a:schemeClr>
                          </a:solidFill>
                          <a:effectLst/>
                          <a:latin typeface="Arial" panose="020B0604020202020204" pitchFamily="34" charset="0"/>
                          <a:ea typeface="+mn-ea"/>
                          <a:cs typeface="Arial" panose="020B0604020202020204" pitchFamily="34" charset="0"/>
                        </a:rPr>
                        <a:t>VARCHAR_IGNORECASE</a:t>
                      </a:r>
                      <a:r>
                        <a:rPr lang="en-IN" sz="1800" dirty="0">
                          <a:latin typeface="Arial" panose="020B0604020202020204" pitchFamily="34" charset="0"/>
                          <a:cs typeface="Arial" panose="020B0604020202020204" pitchFamily="34" charset="0"/>
                        </a:rPr>
                        <a:t>(</a:t>
                      </a:r>
                      <a:r>
                        <a:rPr lang="en-IN" sz="1800" i="1" dirty="0">
                          <a:latin typeface="Arial" panose="020B0604020202020204" pitchFamily="34" charset="0"/>
                          <a:cs typeface="Arial" panose="020B0604020202020204" pitchFamily="34" charset="0"/>
                        </a:rPr>
                        <a:t>lengthint</a:t>
                      </a:r>
                      <a:r>
                        <a:rPr lang="en-IN" sz="1800" dirty="0">
                          <a:latin typeface="Arial" panose="020B0604020202020204" pitchFamily="34" charset="0"/>
                          <a:cs typeface="Arial" panose="020B0604020202020204" pitchFamily="34" charset="0"/>
                        </a:rPr>
                        <a:t>)</a:t>
                      </a:r>
                    </a:p>
                  </a:txBody>
                  <a:tcPr marL="91428" marR="91428"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dirty="0">
                          <a:latin typeface="Arial" panose="020B0604020202020204" pitchFamily="34" charset="0"/>
                          <a:cs typeface="Arial" panose="020B0604020202020204" pitchFamily="34" charset="0"/>
                        </a:rPr>
                        <a:t>1-</a:t>
                      </a:r>
                      <a:r>
                        <a:rPr kumimoji="0" lang="en-IN" sz="1800" b="0" kern="1200" dirty="0">
                          <a:solidFill>
                            <a:schemeClr val="tx1"/>
                          </a:solidFill>
                          <a:effectLst/>
                          <a:latin typeface="Arial" panose="020B0604020202020204" pitchFamily="34" charset="0"/>
                          <a:cs typeface="Arial" panose="020B0604020202020204" pitchFamily="34" charset="0"/>
                        </a:rPr>
                        <a:t>1,000,000,000</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lang="en-US" sz="1800" dirty="0">
                          <a:latin typeface="Arial" panose="020B0604020202020204" pitchFamily="34" charset="0"/>
                          <a:cs typeface="Arial" panose="020B0604020202020204" pitchFamily="34" charset="0"/>
                        </a:rPr>
                        <a:t>The length is a size constraint; only the actual data is persisted.</a:t>
                      </a:r>
                      <a:endParaRPr lang="en-IN" sz="18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kumimoji="0" lang="en-IN" sz="1800" b="0" i="0" kern="1200" dirty="0">
                          <a:solidFill>
                            <a:schemeClr val="accent2">
                              <a:lumMod val="50000"/>
                            </a:schemeClr>
                          </a:solidFill>
                          <a:effectLst/>
                          <a:latin typeface="Arial" panose="020B0604020202020204" pitchFamily="34" charset="0"/>
                          <a:ea typeface="+mn-ea"/>
                          <a:cs typeface="Arial" panose="020B0604020202020204" pitchFamily="34" charset="0"/>
                        </a:rPr>
                        <a:t>BINARY</a:t>
                      </a:r>
                      <a:r>
                        <a:rPr lang="en-IN" sz="1800" dirty="0">
                          <a:latin typeface="Arial" panose="020B0604020202020204" pitchFamily="34" charset="0"/>
                          <a:cs typeface="Arial" panose="020B0604020202020204" pitchFamily="34" charset="0"/>
                        </a:rPr>
                        <a:t>(</a:t>
                      </a:r>
                      <a:r>
                        <a:rPr lang="en-IN" sz="1800" i="1" dirty="0">
                          <a:latin typeface="Arial" panose="020B0604020202020204" pitchFamily="34" charset="0"/>
                          <a:cs typeface="Arial" panose="020B0604020202020204" pitchFamily="34" charset="0"/>
                        </a:rPr>
                        <a:t>lengthint</a:t>
                      </a:r>
                      <a:r>
                        <a:rPr lang="en-IN" sz="1800" dirty="0">
                          <a:latin typeface="Arial" panose="020B0604020202020204" pitchFamily="34" charset="0"/>
                          <a:cs typeface="Arial" panose="020B0604020202020204" pitchFamily="34" charset="0"/>
                        </a:rPr>
                        <a:t>)</a:t>
                      </a:r>
                    </a:p>
                  </a:txBody>
                  <a:tcPr marL="91428" marR="91428"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dirty="0">
                          <a:latin typeface="Arial" panose="020B0604020202020204" pitchFamily="34" charset="0"/>
                          <a:cs typeface="Arial" panose="020B0604020202020204" pitchFamily="34" charset="0"/>
                        </a:rPr>
                        <a:t>1-</a:t>
                      </a:r>
                      <a:r>
                        <a:rPr kumimoji="0" lang="en-IN" sz="1800" b="0" kern="1200" dirty="0">
                          <a:solidFill>
                            <a:schemeClr val="tx1"/>
                          </a:solidFill>
                          <a:effectLst/>
                          <a:latin typeface="Arial" panose="020B0604020202020204" pitchFamily="34" charset="0"/>
                          <a:cs typeface="Arial" panose="020B0604020202020204" pitchFamily="34" charset="0"/>
                        </a:rPr>
                        <a:t>1,000,000,000</a:t>
                      </a:r>
                      <a:endParaRPr lang="en-IN" sz="18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latin typeface="Arial" panose="020B0604020202020204" pitchFamily="34" charset="0"/>
                          <a:cs typeface="Arial" panose="020B0604020202020204" pitchFamily="34" charset="0"/>
                        </a:rPr>
                        <a:t>Represents a binary string (byte array) of fixed predefined length. If length is not specified, 1 byte is used by default.</a:t>
                      </a:r>
                      <a:endParaRPr lang="en-IN" sz="18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kumimoji="0" lang="en-IN" sz="1800" b="0" i="0" kern="1200" dirty="0">
                          <a:solidFill>
                            <a:schemeClr val="accent2">
                              <a:lumMod val="50000"/>
                            </a:schemeClr>
                          </a:solidFill>
                          <a:effectLst/>
                          <a:latin typeface="Arial" panose="020B0604020202020204" pitchFamily="34" charset="0"/>
                          <a:ea typeface="+mn-ea"/>
                          <a:cs typeface="Arial" panose="020B0604020202020204" pitchFamily="34" charset="0"/>
                        </a:rPr>
                        <a:t>BINARY</a:t>
                      </a:r>
                      <a:r>
                        <a:rPr lang="en-IN" sz="1800" dirty="0">
                          <a:latin typeface="Arial" panose="020B0604020202020204" pitchFamily="34" charset="0"/>
                          <a:cs typeface="Arial" panose="020B0604020202020204" pitchFamily="34" charset="0"/>
                        </a:rPr>
                        <a:t> </a:t>
                      </a:r>
                      <a:r>
                        <a:rPr kumimoji="0" lang="en-IN" sz="1800" b="0" i="0" kern="1200" dirty="0">
                          <a:solidFill>
                            <a:schemeClr val="accent2">
                              <a:lumMod val="50000"/>
                            </a:schemeClr>
                          </a:solidFill>
                          <a:effectLst/>
                          <a:latin typeface="Arial" panose="020B0604020202020204" pitchFamily="34" charset="0"/>
                          <a:ea typeface="+mn-ea"/>
                          <a:cs typeface="Arial" panose="020B0604020202020204" pitchFamily="34" charset="0"/>
                        </a:rPr>
                        <a:t>VARYING</a:t>
                      </a:r>
                      <a:r>
                        <a:rPr lang="en-IN" sz="1800" dirty="0">
                          <a:latin typeface="Arial" panose="020B0604020202020204" pitchFamily="34" charset="0"/>
                          <a:cs typeface="Arial" panose="020B0604020202020204" pitchFamily="34" charset="0"/>
                        </a:rPr>
                        <a:t>(</a:t>
                      </a:r>
                      <a:r>
                        <a:rPr lang="en-IN" sz="1800" i="1" dirty="0">
                          <a:latin typeface="Arial" panose="020B0604020202020204" pitchFamily="34" charset="0"/>
                          <a:cs typeface="Arial" panose="020B0604020202020204" pitchFamily="34" charset="0"/>
                        </a:rPr>
                        <a:t>lengthint</a:t>
                      </a:r>
                      <a:r>
                        <a:rPr lang="en-IN" sz="1800" dirty="0">
                          <a:latin typeface="Arial" panose="020B0604020202020204" pitchFamily="34" charset="0"/>
                          <a:cs typeface="Arial" panose="020B0604020202020204" pitchFamily="34" charset="0"/>
                        </a:rPr>
                        <a:t>)</a:t>
                      </a:r>
                    </a:p>
                  </a:txBody>
                  <a:tcPr marL="91428" marR="91428"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dirty="0">
                          <a:latin typeface="Arial" panose="020B0604020202020204" pitchFamily="34" charset="0"/>
                          <a:cs typeface="Arial" panose="020B0604020202020204" pitchFamily="34" charset="0"/>
                        </a:rPr>
                        <a:t>1-</a:t>
                      </a:r>
                      <a:r>
                        <a:rPr kumimoji="0" lang="en-IN" sz="1800" b="0" kern="1200" dirty="0">
                          <a:solidFill>
                            <a:schemeClr val="tx1"/>
                          </a:solidFill>
                          <a:effectLst/>
                          <a:latin typeface="Arial" panose="020B0604020202020204" pitchFamily="34" charset="0"/>
                          <a:cs typeface="Arial" panose="020B0604020202020204" pitchFamily="34" charset="0"/>
                        </a:rPr>
                        <a:t>1,000,000,000</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lang="en-US" sz="1800" dirty="0">
                          <a:latin typeface="Arial" panose="020B0604020202020204" pitchFamily="34" charset="0"/>
                          <a:cs typeface="Arial" panose="020B0604020202020204" pitchFamily="34" charset="0"/>
                        </a:rPr>
                        <a:t>Represents a byte array. The length is a size constraint; only the actual data is persisted.</a:t>
                      </a:r>
                      <a:endParaRPr lang="en-IN" sz="18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221474244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A67F59"/>
                </a:solidFill>
                <a:latin typeface="Liberation Mono"/>
              </a:rPr>
              <a:t>&gt;</a:t>
            </a:r>
            <a:r>
              <a:rPr lang="en-IN" dirty="0">
                <a:latin typeface="Liberation Mono"/>
                <a:cs typeface="Arial" panose="020B0604020202020204" pitchFamily="34" charset="0"/>
              </a:rPr>
              <a: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a:t>
            </a:r>
            <a:r>
              <a:rPr lang="en-IN" dirty="0">
                <a:solidFill>
                  <a:srgbClr val="A67F59"/>
                </a:solidFill>
                <a:latin typeface="Liberation Mono"/>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BEA6FD-C7C9-4336-B128-C08EADD4485D}"/>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53519366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26383625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87035530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 </a:t>
            </a:r>
            <a:r>
              <a:rPr lang="en-IN" sz="2000" dirty="0">
                <a:solidFill>
                  <a:srgbClr val="0077AA"/>
                </a:solidFill>
                <a:latin typeface="Liberation Mono"/>
                <a:ea typeface="Verdana" panose="020B0604030504040204" pitchFamily="34" charset="0"/>
              </a:rPr>
              <a:t>CHECK </a:t>
            </a:r>
            <a:r>
              <a:rPr lang="en-IN" sz="2000" dirty="0">
                <a:latin typeface="Liberation Mono"/>
                <a:ea typeface="Verdana" panose="020B0604030504040204" pitchFamily="34" charset="0"/>
                <a:cs typeface="Arial" panose="020B0604020202020204" pitchFamily="34" charset="0"/>
              </a:rPr>
              <a:t>| </a:t>
            </a:r>
            <a:r>
              <a:rPr lang="en-IN" sz="2000">
                <a:solidFill>
                  <a:srgbClr val="0077AA"/>
                </a:solidFill>
                <a:latin typeface="Liberation Mono"/>
                <a:ea typeface="Verdana" panose="020B0604030504040204" pitchFamily="34" charset="0"/>
              </a:rPr>
              <a:t>CONSTRAINT</a:t>
            </a:r>
            <a:r>
              <a:rPr lang="en-IN" sz="2000">
                <a:latin typeface="Liberation Mono"/>
                <a:ea typeface="Verdana" panose="020B0604030504040204" pitchFamily="34" charset="0"/>
                <a:cs typeface="Arial" panose="020B0604020202020204" pitchFamily="34" charset="0"/>
              </a:rPr>
              <a:t> } </a:t>
            </a:r>
            <a:r>
              <a:rPr lang="en-IN" sz="2000" dirty="0">
                <a:latin typeface="Liberation Mono"/>
                <a:ea typeface="Verdana" panose="020B0604030504040204" pitchFamily="34" charset="0"/>
                <a:cs typeface="Arial" panose="020B0604020202020204" pitchFamily="34" charset="0"/>
              </a:rPr>
              <a:t>constraint_name</a:t>
            </a:r>
          </a:p>
        </p:txBody>
      </p:sp>
    </p:spTree>
    <p:extLst>
      <p:ext uri="{BB962C8B-B14F-4D97-AF65-F5344CB8AC3E}">
        <p14:creationId xmlns:p14="http://schemas.microsoft.com/office/powerpoint/2010/main" val="26142639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807967"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807968"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646331"/>
          </a:xfrm>
          <a:prstGeom prst="rect">
            <a:avLst/>
          </a:prstGeom>
        </p:spPr>
        <p:txBody>
          <a:bodyPr wrap="squar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table_name</a:t>
            </a:r>
          </a:p>
          <a:p>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 </a:t>
            </a:r>
            <a:r>
              <a:rPr lang="en-IN" dirty="0">
                <a:solidFill>
                  <a:srgbClr val="0077AA"/>
                </a:solidFill>
                <a:latin typeface="Liberation Mono"/>
              </a:rPr>
              <a:t>CHECK </a:t>
            </a:r>
            <a:r>
              <a:rPr lang="en-IN" dirty="0">
                <a:latin typeface="Liberation Mono"/>
                <a:cs typeface="Arial" panose="020B0604020202020204" pitchFamily="34" charset="0"/>
              </a:rPr>
              <a:t>| </a:t>
            </a:r>
            <a:r>
              <a:rPr lang="en-IN" dirty="0">
                <a:solidFill>
                  <a:srgbClr val="0077AA"/>
                </a:solidFill>
                <a:latin typeface="Liberation Mono"/>
              </a:rPr>
              <a:t>CONSTRAINT</a:t>
            </a:r>
            <a:r>
              <a:rPr lang="en-IN" dirty="0">
                <a:latin typeface="Liberation Mono"/>
                <a:cs typeface="Arial" panose="020B0604020202020204" pitchFamily="34" charset="0"/>
              </a:rPr>
              <a:t> } constraint_name</a:t>
            </a:r>
          </a:p>
        </p:txBody>
      </p:sp>
    </p:spTree>
    <p:extLst>
      <p:ext uri="{BB962C8B-B14F-4D97-AF65-F5344CB8AC3E}">
        <p14:creationId xmlns:p14="http://schemas.microsoft.com/office/powerpoint/2010/main" val="195590410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009726"/>
            <a:ext cx="841152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95766223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11594082" cy="258532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change the position of columns in table structure. </a:t>
            </a:r>
            <a:r>
              <a:rPr lang="en-US" dirty="0">
                <a:solidFill>
                  <a:srgbClr val="00B050"/>
                </a:solidFill>
                <a:latin typeface="Arial" panose="020B0604020202020204" pitchFamily="34" charset="0"/>
                <a:cs typeface="Arial" panose="020B0604020202020204" pitchFamily="34" charset="0"/>
              </a:rPr>
              <a:t>If not, then what? </a:t>
            </a:r>
            <a:r>
              <a:rPr lang="en-US">
                <a:solidFill>
                  <a:srgbClr val="00B050"/>
                </a:solidFill>
                <a:latin typeface="Arial" panose="020B0604020202020204" pitchFamily="34" charset="0"/>
                <a:cs typeface="Arial" panose="020B0604020202020204" pitchFamily="34" charset="0"/>
              </a:rPr>
              <a:t>create a new </a:t>
            </a:r>
            <a:r>
              <a:rPr lang="en-US" dirty="0">
                <a:solidFill>
                  <a:srgbClr val="00B050"/>
                </a:solidFill>
                <a:latin typeface="Arial" panose="020B0604020202020204" pitchFamily="34" charset="0"/>
                <a:cs typeface="Arial" panose="020B0604020202020204" pitchFamily="34" charset="0"/>
              </a:rPr>
              <a:t>table with SELECT statement.</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528472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632311"/>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 [, alter_specification]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 COLUMN </a:t>
            </a:r>
            <a:r>
              <a:rPr lang="en-US" sz="2000" b="0" i="1" dirty="0">
                <a:solidFill>
                  <a:srgbClr val="000000"/>
                </a:solidFill>
                <a:effectLst/>
                <a:latin typeface="Liberation Mono"/>
              </a:rPr>
              <a:t>old_col_name</a:t>
            </a:r>
            <a:r>
              <a:rPr lang="en-US" sz="2000" b="0" i="0" dirty="0">
                <a:solidFill>
                  <a:srgbClr val="000000"/>
                </a:solidFill>
                <a:effectLst/>
                <a:latin typeface="Liberation Mono"/>
              </a:rPr>
              <a:t> </a:t>
            </a:r>
            <a:r>
              <a:rPr lang="en-US" sz="2000" b="0" i="0" dirty="0">
                <a:solidFill>
                  <a:srgbClr val="0077AA"/>
                </a:solidFill>
                <a:effectLst/>
                <a:latin typeface="Liberation Mono"/>
              </a:rPr>
              <a:t>TO</a:t>
            </a:r>
            <a:r>
              <a:rPr lang="en-US" sz="2000" b="0" i="0" dirty="0">
                <a:solidFill>
                  <a:srgbClr val="000000"/>
                </a:solidFill>
                <a:effectLst/>
                <a:latin typeface="Liberation Mono"/>
              </a:rPr>
              <a:t> </a:t>
            </a:r>
            <a:r>
              <a:rPr lang="en-US" sz="2000" b="0" i="1" dirty="0">
                <a:solidFill>
                  <a:srgbClr val="000000"/>
                </a:solidFill>
                <a:effectLst/>
                <a:latin typeface="Liberation Mono"/>
              </a:rPr>
              <a:t>new_col_name</a:t>
            </a:r>
            <a:endParaRPr lang="en-IN" sz="2000" i="1" dirty="0">
              <a:solidFill>
                <a:srgbClr val="000000"/>
              </a:solidFill>
              <a:latin typeface="Liberation Mono"/>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49188</TotalTime>
  <Words>55156</Words>
  <Application>Microsoft Office PowerPoint</Application>
  <PresentationFormat>Widescreen</PresentationFormat>
  <Paragraphs>6708</Paragraphs>
  <Slides>516</Slides>
  <Notes>35</Notes>
  <HiddenSlides>0</HiddenSlides>
  <MMClips>0</MMClips>
  <ScaleCrop>false</ScaleCrop>
  <HeadingPairs>
    <vt:vector size="6" baseType="variant">
      <vt:variant>
        <vt:lpstr>Fonts Used</vt:lpstr>
      </vt:variant>
      <vt:variant>
        <vt:i4>31</vt:i4>
      </vt:variant>
      <vt:variant>
        <vt:lpstr>Theme</vt:lpstr>
      </vt:variant>
      <vt:variant>
        <vt:i4>1</vt:i4>
      </vt:variant>
      <vt:variant>
        <vt:lpstr>Slide Titles</vt:lpstr>
      </vt:variant>
      <vt:variant>
        <vt:i4>516</vt:i4>
      </vt:variant>
    </vt:vector>
  </HeadingPairs>
  <TitlesOfParts>
    <vt:vector size="548" baseType="lpstr">
      <vt:lpstr>SimSun</vt:lpstr>
      <vt:lpstr>Arial</vt:lpstr>
      <vt:lpstr>Arial</vt:lpstr>
      <vt:lpstr>Bookman Old Style</vt:lpstr>
      <vt:lpstr>Calibri</vt:lpstr>
      <vt:lpstr>Cambria</vt:lpstr>
      <vt:lpstr>Consolas</vt:lpstr>
      <vt:lpstr>Courier New</vt:lpstr>
      <vt:lpstr>erdana</vt:lpstr>
      <vt:lpstr>Gill Sans MT</vt:lpstr>
      <vt:lpstr>Gill Sans MT (Body)</vt:lpstr>
      <vt:lpstr>Helvetica</vt:lpstr>
      <vt:lpstr>Helvetica Neue</vt:lpstr>
      <vt:lpstr>inherit</vt:lpstr>
      <vt:lpstr>Inter-Regular</vt:lpstr>
      <vt:lpstr>Inter-Regular</vt:lpstr>
      <vt:lpstr>Liberation Mono</vt:lpstr>
      <vt:lpstr>NexusSans</vt:lpstr>
      <vt:lpstr>Open Sans</vt:lpstr>
      <vt:lpstr>Palatino Linotype</vt:lpstr>
      <vt:lpstr>Roboto</vt:lpstr>
      <vt:lpstr>Segoe Print</vt:lpstr>
      <vt:lpstr>Segoe UI</vt:lpstr>
      <vt:lpstr>Segoe UI Light</vt:lpstr>
      <vt:lpstr>Segoe UI Semilight</vt:lpstr>
      <vt:lpstr>Source Code Pro</vt:lpstr>
      <vt:lpstr>Symbol</vt:lpstr>
      <vt:lpstr>Verdana</vt:lpstr>
      <vt:lpstr>Wingdings</vt:lpstr>
      <vt:lpstr>Wingdings 3</vt:lpstr>
      <vt:lpstr>Work Sans</vt:lpstr>
      <vt:lpstr>Origin</vt:lpstr>
      <vt:lpstr>Database Technologies – H2 Database</vt:lpstr>
      <vt:lpstr>PowerPoint Presentation</vt:lpstr>
      <vt:lpstr>PowerPoint Presentation</vt:lpstr>
      <vt:lpstr>PowerPoint Presentation</vt:lpstr>
      <vt:lpstr>SHOW SCHEMA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PowerPoint Presentation</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SALIL BAGDE</cp:lastModifiedBy>
  <cp:revision>11031</cp:revision>
  <dcterms:created xsi:type="dcterms:W3CDTF">2015-10-09T06:09:34Z</dcterms:created>
  <dcterms:modified xsi:type="dcterms:W3CDTF">2023-05-06T07:25:30Z</dcterms:modified>
</cp:coreProperties>
</file>